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72" r:id="rId4"/>
  </p:sldMasterIdLst>
  <p:notesMasterIdLst>
    <p:notesMasterId r:id="rId17"/>
  </p:notesMasterIdLst>
  <p:handoutMasterIdLst>
    <p:handoutMasterId r:id="rId18"/>
  </p:handoutMasterIdLst>
  <p:sldIdLst>
    <p:sldId id="270" r:id="rId5"/>
    <p:sldId id="257" r:id="rId6"/>
    <p:sldId id="260" r:id="rId7"/>
    <p:sldId id="259" r:id="rId8"/>
    <p:sldId id="262" r:id="rId9"/>
    <p:sldId id="263" r:id="rId10"/>
    <p:sldId id="264" r:id="rId11"/>
    <p:sldId id="271" r:id="rId12"/>
    <p:sldId id="272" r:id="rId13"/>
    <p:sldId id="269" r:id="rId14"/>
    <p:sldId id="268" r:id="rId15"/>
    <p:sldId id="267" r:id="rId16"/>
  </p:sldIdLst>
  <p:sldSz cx="9144000" cy="6858000" type="screen4x3"/>
  <p:notesSz cx="6797675" cy="9926638"/>
  <p:embeddedFontLst>
    <p:embeddedFont>
      <p:font typeface="Technika" panose="020B0604020202020204" charset="-18"/>
      <p:regular r:id="rId19"/>
      <p:bold r:id="rId20"/>
      <p:italic r:id="rId21"/>
      <p:boldItalic r:id="rId22"/>
    </p:embeddedFont>
    <p:embeddedFont>
      <p:font typeface="Technika-Bold" panose="00000600000000000000" charset="-18"/>
      <p:regular r:id="rId23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9B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8934" autoAdjust="0"/>
  </p:normalViewPr>
  <p:slideViewPr>
    <p:cSldViewPr snapToGrid="0">
      <p:cViewPr varScale="1">
        <p:scale>
          <a:sx n="125" d="100"/>
          <a:sy n="125" d="100"/>
        </p:scale>
        <p:origin x="105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font" Target="fonts/font3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font" Target="fonts/font2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font" Target="fonts/font5.fntdata"/><Relationship Id="rId10" Type="http://schemas.openxmlformats.org/officeDocument/2006/relationships/slide" Target="slides/slide6.xml"/><Relationship Id="rId19" Type="http://schemas.openxmlformats.org/officeDocument/2006/relationships/font" Target="fonts/font1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font" Target="fonts/font4.fntdata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AB8B33F9-5C74-4B0E-A707-16DCCE397218}" type="datetimeFigureOut">
              <a:rPr lang="cs-CZ" smtClean="0"/>
              <a:t>03.06.2025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C9226687-0FCE-428D-AF99-F75BD22C66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28723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FA8110-696F-447B-B175-AC4BE9B8CFAF}" type="datetimeFigureOut">
              <a:rPr lang="cs-CZ" smtClean="0"/>
              <a:t>03.06.2025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228A71-2935-4A9A-86DA-CA81FAA2AC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6576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28A71-2935-4A9A-86DA-CA81FAA2ACD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20358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28A71-2935-4A9A-86DA-CA81FAA2ACD1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01715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28A71-2935-4A9A-86DA-CA81FAA2ACD1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61067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28A71-2935-4A9A-86DA-CA81FAA2ACD1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521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28A71-2935-4A9A-86DA-CA81FAA2ACD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0898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28A71-2935-4A9A-86DA-CA81FAA2ACD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0098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28A71-2935-4A9A-86DA-CA81FAA2ACD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05172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28A71-2935-4A9A-86DA-CA81FAA2ACD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9315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28A71-2935-4A9A-86DA-CA81FAA2ACD1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4435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28A71-2935-4A9A-86DA-CA81FAA2ACD1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67182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28A71-2935-4A9A-86DA-CA81FAA2ACD1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5661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19B0AB-0FBA-EF22-AD34-B64A869BC8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3117EFD4-A2AE-D462-2EBA-412A71B5092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A0D94D91-0274-149C-5C59-D6F5AE0889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7A9674F-52A1-EBB4-15EB-8F8F69091B7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28A71-2935-4A9A-86DA-CA81FAA2ACD1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259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-1"/>
          <a:stretch/>
        </p:blipFill>
        <p:spPr>
          <a:xfrm>
            <a:off x="0" y="2"/>
            <a:ext cx="10076688" cy="75561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80000" y="1800001"/>
            <a:ext cx="7736694" cy="1446663"/>
          </a:xfrm>
        </p:spPr>
        <p:txBody>
          <a:bodyPr anchor="t"/>
          <a:lstStyle>
            <a:lvl1pPr algn="l">
              <a:defRPr lang="cs-CZ" sz="4800" b="1" i="0" u="none" strike="noStrike" kern="4800" baseline="0" smtClean="0">
                <a:solidFill>
                  <a:schemeClr val="bg1"/>
                </a:solidFill>
                <a:latin typeface="Technika-Bold" panose="00000600000000000000" pitchFamily="50" charset="-18"/>
              </a:defRPr>
            </a:lvl1pPr>
          </a:lstStyle>
          <a:p>
            <a:r>
              <a:rPr lang="cs-CZ" sz="4800" b="1" i="0" u="none" strike="noStrike" baseline="0" dirty="0">
                <a:latin typeface="Technika-Bold" panose="00000600000000000000" pitchFamily="50" charset="-18"/>
              </a:rPr>
              <a:t>TITUL PREZENTACE</a:t>
            </a:r>
            <a:br>
              <a:rPr lang="cs-CZ" sz="4800" b="1" i="0" u="none" strike="noStrike" baseline="0" dirty="0">
                <a:latin typeface="Technika-Bold" panose="00000600000000000000" pitchFamily="50" charset="-18"/>
              </a:rPr>
            </a:br>
            <a:r>
              <a:rPr lang="cs-CZ" sz="4800" b="1" i="0" u="none" strike="noStrike" baseline="0" dirty="0">
                <a:latin typeface="Technika-Bold" panose="00000600000000000000" pitchFamily="50" charset="-18"/>
              </a:rPr>
              <a:t>PODTITUL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80000" y="3441732"/>
            <a:ext cx="7736693" cy="1771721"/>
          </a:xfrm>
        </p:spPr>
        <p:txBody>
          <a:bodyPr/>
          <a:lstStyle>
            <a:lvl1pPr marL="0" indent="0" algn="l">
              <a:buNone/>
              <a:defRPr lang="cs-CZ" sz="2400" b="1" i="0" u="none" strike="noStrike" kern="2800" baseline="0" smtClean="0">
                <a:solidFill>
                  <a:schemeClr val="bg1"/>
                </a:solidFill>
                <a:latin typeface="Technika-Bold" panose="00000600000000000000" pitchFamily="50" charset="-18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cs-CZ" dirty="0"/>
              <a:t>NÁZEV FAKULTY A PRACOVIŠTĚ</a:t>
            </a:r>
            <a:br>
              <a:rPr lang="en-US" dirty="0"/>
            </a:br>
            <a:r>
              <a:rPr lang="cs-CZ" dirty="0"/>
              <a:t>AUTOR/TITUL JMÉNO PŘÍJMENÍ</a:t>
            </a:r>
            <a:br>
              <a:rPr lang="en-US" dirty="0"/>
            </a:br>
            <a:r>
              <a:rPr lang="cs-CZ" dirty="0"/>
              <a:t>DATUM</a:t>
            </a:r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003" y="274320"/>
            <a:ext cx="1773814" cy="863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9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"/>
            <a:ext cx="10076688" cy="7555992"/>
          </a:xfrm>
          <a:prstGeom prst="rect">
            <a:avLst/>
          </a:prstGeom>
        </p:spPr>
      </p:pic>
      <p:pic>
        <p:nvPicPr>
          <p:cNvPr id="7" name="Picture 2" descr="https://www.email.cz/download/i/J_cdaADwWifiayZrAXd9jpkdWor_gYe_4QlhA3zsTzSB0jpv76wY4UUYT-LRJNvubDBn-to/logo_cvut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01" y="274320"/>
            <a:ext cx="1770611" cy="863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1080000" y="1800001"/>
            <a:ext cx="7736694" cy="1446663"/>
          </a:xfrm>
        </p:spPr>
        <p:txBody>
          <a:bodyPr anchor="t"/>
          <a:lstStyle>
            <a:lvl1pPr algn="l">
              <a:defRPr lang="cs-CZ" sz="4800" b="1" i="0" u="none" strike="noStrike" kern="4800" baseline="0" smtClean="0">
                <a:solidFill>
                  <a:schemeClr val="tx1"/>
                </a:solidFill>
                <a:latin typeface="Technika-Bold" panose="00000600000000000000" pitchFamily="50" charset="-18"/>
              </a:defRPr>
            </a:lvl1pPr>
          </a:lstStyle>
          <a:p>
            <a:r>
              <a:rPr lang="cs-CZ" sz="4800" b="1" i="0" u="none" strike="noStrike" baseline="0" dirty="0">
                <a:latin typeface="Technika-Bold" panose="00000600000000000000" pitchFamily="50" charset="-18"/>
              </a:rPr>
              <a:t>TITUL PREZENTACE</a:t>
            </a:r>
            <a:br>
              <a:rPr lang="cs-CZ" sz="4800" b="1" i="0" u="none" strike="noStrike" baseline="0" dirty="0">
                <a:latin typeface="Technika-Bold" panose="00000600000000000000" pitchFamily="50" charset="-18"/>
              </a:rPr>
            </a:br>
            <a:r>
              <a:rPr lang="cs-CZ" sz="4800" b="1" i="0" u="none" strike="noStrike" baseline="0" dirty="0">
                <a:latin typeface="Technika-Bold" panose="00000600000000000000" pitchFamily="50" charset="-18"/>
              </a:rPr>
              <a:t>PODTITUL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80000" y="3441732"/>
            <a:ext cx="7736693" cy="1771721"/>
          </a:xfrm>
        </p:spPr>
        <p:txBody>
          <a:bodyPr/>
          <a:lstStyle>
            <a:lvl1pPr marL="0" indent="0" algn="l">
              <a:buNone/>
              <a:defRPr lang="cs-CZ" sz="2400" b="1" i="0" u="none" strike="noStrike" kern="2800" baseline="0" smtClean="0">
                <a:solidFill>
                  <a:schemeClr val="tx1"/>
                </a:solidFill>
                <a:latin typeface="Technika-Bold" panose="00000600000000000000" pitchFamily="50" charset="-18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cs-CZ" dirty="0"/>
              <a:t>NÁZEV FAKULTY A PRACOVIŠTĚ</a:t>
            </a:r>
            <a:br>
              <a:rPr lang="en-US" dirty="0"/>
            </a:br>
            <a:r>
              <a:rPr lang="cs-CZ" dirty="0"/>
              <a:t>AUTOR/TITUL JMÉNO PŘÍJMENÍ</a:t>
            </a:r>
            <a:br>
              <a:rPr lang="en-US" dirty="0"/>
            </a:br>
            <a:r>
              <a:rPr lang="cs-CZ" dirty="0"/>
              <a:t>DATUM</a:t>
            </a:r>
          </a:p>
        </p:txBody>
      </p:sp>
    </p:spTree>
    <p:extLst>
      <p:ext uri="{BB962C8B-B14F-4D97-AF65-F5344CB8AC3E}">
        <p14:creationId xmlns:p14="http://schemas.microsoft.com/office/powerpoint/2010/main" val="1057167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80000" y="1800000"/>
            <a:ext cx="7794000" cy="1087934"/>
          </a:xfrm>
        </p:spPr>
        <p:txBody>
          <a:bodyPr anchor="t"/>
          <a:lstStyle>
            <a:lvl1pPr>
              <a:defRPr sz="2800" kern="2800" baseline="0">
                <a:latin typeface="Technika-Bold" panose="00000600000000000000" pitchFamily="50" charset="-18"/>
              </a:defRPr>
            </a:lvl1pPr>
          </a:lstStyle>
          <a:p>
            <a:r>
              <a:rPr lang="cs-CZ" dirty="0"/>
              <a:t>PODTITUL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79999" y="3059766"/>
            <a:ext cx="7794000" cy="3528000"/>
          </a:xfrm>
        </p:spPr>
        <p:txBody>
          <a:bodyPr>
            <a:normAutofit/>
          </a:bodyPr>
          <a:lstStyle>
            <a:lvl1pPr marL="0" indent="0">
              <a:buNone/>
              <a:defRPr sz="2000" kern="3000" baseline="0">
                <a:latin typeface="Technika-Bold" panose="00000600000000000000" pitchFamily="50" charset="-18"/>
              </a:defRPr>
            </a:lvl1pPr>
          </a:lstStyle>
          <a:p>
            <a:pPr lvl="0"/>
            <a:r>
              <a:rPr lang="cs-CZ" dirty="0"/>
              <a:t>VLOŽIT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48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177198" y="1800001"/>
            <a:ext cx="7696800" cy="4788000"/>
          </a:xfrm>
        </p:spPr>
        <p:txBody>
          <a:bodyPr>
            <a:normAutofit/>
          </a:bodyPr>
          <a:lstStyle>
            <a:lvl1pPr marL="0" indent="0">
              <a:buNone/>
              <a:defRPr sz="2000" kern="3000" baseline="0">
                <a:latin typeface="Technika-Bold" panose="00000600000000000000" pitchFamily="50" charset="-18"/>
              </a:defRPr>
            </a:lvl1pPr>
          </a:lstStyle>
          <a:p>
            <a:pPr lvl="0"/>
            <a:r>
              <a:rPr lang="cs-CZ" dirty="0"/>
              <a:t>VLOŽIT OBRÁZEK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199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 userDrawn="1"/>
        </p:nvSpPr>
        <p:spPr>
          <a:xfrm>
            <a:off x="2067641" y="368300"/>
            <a:ext cx="6888707" cy="122848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180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70000" y="270000"/>
            <a:ext cx="8604000" cy="6318000"/>
          </a:xfrm>
        </p:spPr>
        <p:txBody>
          <a:bodyPr>
            <a:normAutofit/>
          </a:bodyPr>
          <a:lstStyle>
            <a:lvl1pPr marL="0" indent="0" algn="ctr">
              <a:buNone/>
              <a:defRPr sz="2000" kern="3000" baseline="0">
                <a:latin typeface="Technika-Bold" panose="00000600000000000000" pitchFamily="50" charset="-18"/>
              </a:defRPr>
            </a:lvl1pPr>
          </a:lstStyle>
          <a:p>
            <a:pPr lvl="0"/>
            <a:r>
              <a:rPr lang="cs-CZ" dirty="0"/>
              <a:t>VLOŽIT OBRÁZEK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733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80000" y="1440000"/>
            <a:ext cx="779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0000" y="2880000"/>
            <a:ext cx="7794000" cy="370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pic>
        <p:nvPicPr>
          <p:cNvPr id="1026" name="Picture 2" descr="https://www.email.cz/download/i/J_cdaADwWifiayZrAXd9jpkdWor_gYe_4QlhA3zsTzSB0jpv76wY4UUYT-LRJNvubDBn-to/logo_cvut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01" y="274320"/>
            <a:ext cx="1770611" cy="863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5436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6" r:id="rId2"/>
    <p:sldLayoutId id="2147483674" r:id="rId3"/>
    <p:sldLayoutId id="2147483685" r:id="rId4"/>
    <p:sldLayoutId id="2147483684" r:id="rId5"/>
  </p:sldLayoutIdLst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echnika-Bold" panose="00000600000000000000" pitchFamily="50" charset="-18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echnika" panose="00000600000000000000" pitchFamily="50" charset="-18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echnika" panose="00000600000000000000" pitchFamily="50" charset="-18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echnika" panose="00000600000000000000" pitchFamily="50" charset="-18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echnika" panose="00000600000000000000" pitchFamily="50" charset="-18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echnika" panose="00000600000000000000" pitchFamily="50" charset="-18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2" userDrawn="1">
          <p15:clr>
            <a:srgbClr val="F26B43"/>
          </p15:clr>
        </p15:guide>
        <p15:guide id="2" pos="131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tvs.cvut.cz/vyuka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zacvuteni.cz/" TargetMode="External"/><Relationship Id="rId5" Type="http://schemas.openxmlformats.org/officeDocument/2006/relationships/hyperlink" Target="https://pruvodcecvut.cz/studentske-organizace/" TargetMode="External"/><Relationship Id="rId4" Type="http://schemas.openxmlformats.org/officeDocument/2006/relationships/hyperlink" Target="https://www.utvs.cvut.cz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ps.cvut.cz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www.kariernicentrum.cz/" TargetMode="External"/><Relationship Id="rId4" Type="http://schemas.openxmlformats.org/officeDocument/2006/relationships/hyperlink" Target="http://www.elsa.cvut.cz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martina.blazkova@cvut.cz" TargetMode="External"/><Relationship Id="rId3" Type="http://schemas.openxmlformats.org/officeDocument/2006/relationships/hyperlink" Target="mailto:libor.cupal@cvut.cz" TargetMode="External"/><Relationship Id="rId7" Type="http://schemas.openxmlformats.org/officeDocument/2006/relationships/hyperlink" Target="mailto:ilona.ondrackova@cvut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barbora.sverlov@cvut.cz" TargetMode="External"/><Relationship Id="rId5" Type="http://schemas.openxmlformats.org/officeDocument/2006/relationships/hyperlink" Target="mailto:ivana.ruzickova@cvut.cz" TargetMode="External"/><Relationship Id="rId4" Type="http://schemas.openxmlformats.org/officeDocument/2006/relationships/hyperlink" Target="mailto:katerina.endrstova@cvut.cz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ervicedesk.cvut.cz/Alvao/NewTicket/SectionCatalog/252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uvs.cvut.cz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cvut.cz/formulare-ke-stazeni" TargetMode="External"/><Relationship Id="rId4" Type="http://schemas.openxmlformats.org/officeDocument/2006/relationships/hyperlink" Target="https://www.cvut.cz/legislativa-tykajici-se-studia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st.cvut.cz/nase-sluzby/kategorie-sluzeb/prukazy-cvut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ist.cvut.cz/nase-sluzby/prvni-prukaz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st.cvut.cz/nase-sluzby/heslo-cvut/prvni-heslo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ist.cvut.cz/nase-sluzby/heslo-cvut/email/" TargetMode="External"/><Relationship Id="rId4" Type="http://schemas.openxmlformats.org/officeDocument/2006/relationships/hyperlink" Target="https://ist.cvut.cz/nase-sluzby/servicedesk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uvs.cvut.cz/student/doporucene-studijni-plany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vut.cz/vnitrni-predpisy#szr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muvs.cvut.cz/evyveska/casovy-plan-akademickeho-roku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uvs.cvut.cz/zajemci-o-studium/prijimaci-rizeni/zapisy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ctrTitle"/>
          </p:nvPr>
        </p:nvSpPr>
        <p:spPr>
          <a:xfrm>
            <a:off x="1048194" y="1551285"/>
            <a:ext cx="7736694" cy="3775609"/>
          </a:xfrm>
        </p:spPr>
        <p:txBody>
          <a:bodyPr>
            <a:normAutofit/>
          </a:bodyPr>
          <a:lstStyle/>
          <a:p>
            <a:r>
              <a:rPr lang="cs-CZ" dirty="0"/>
              <a:t>ZÁPISY DO STUDIA AKADEMICKÝ ROK 2025/2026</a:t>
            </a:r>
            <a:br>
              <a:rPr lang="cs-CZ" dirty="0"/>
            </a:br>
            <a:r>
              <a:rPr lang="cs-CZ" sz="2700" dirty="0"/>
              <a:t> </a:t>
            </a:r>
            <a:br>
              <a:rPr lang="cs-CZ" dirty="0"/>
            </a:br>
            <a:endParaRPr lang="en-US" sz="2700" dirty="0"/>
          </a:p>
        </p:txBody>
      </p:sp>
      <p:sp>
        <p:nvSpPr>
          <p:cNvPr id="11" name="Podnadpis 10"/>
          <p:cNvSpPr>
            <a:spLocks noGrp="1"/>
          </p:cNvSpPr>
          <p:nvPr>
            <p:ph type="subTitle" idx="1"/>
          </p:nvPr>
        </p:nvSpPr>
        <p:spPr>
          <a:xfrm>
            <a:off x="1048195" y="5444886"/>
            <a:ext cx="7736693" cy="1222917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MASARYKŮV ÚSTAV VYŠŠÍCH STUDIÍ</a:t>
            </a:r>
          </a:p>
          <a:p>
            <a:r>
              <a:rPr lang="cs-CZ" dirty="0"/>
              <a:t>KOLEJNÍ 2637/2A</a:t>
            </a:r>
          </a:p>
          <a:p>
            <a:r>
              <a:rPr lang="cs-CZ" dirty="0"/>
              <a:t>PRAHA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250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9999" y="1375576"/>
            <a:ext cx="7794000" cy="5212190"/>
          </a:xfrm>
        </p:spPr>
        <p:txBody>
          <a:bodyPr>
            <a:normAutofit/>
          </a:bodyPr>
          <a:lstStyle/>
          <a:p>
            <a:r>
              <a:rPr lang="cs-CZ" sz="2500" dirty="0"/>
              <a:t>ZÁPIS PŘEDMĚTŮ - TĚLESNÁ VÝCHOVA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400" dirty="0"/>
              <a:t>Studenti B0413P mají povinnou tělesnou výchovu v prvním (TV1) a druhém (TV2) semestru studia (výběr sportu podle osobní volby). Dále si studenti (všech studijních programů) mohou v jednotlivých semestrech zapisovat zimní nebo letní sportovní kurzy a volitelnou TV bez nároku na kredity. Sledujte před zahájením 1. semestru aktuální informace na </a:t>
            </a:r>
            <a:r>
              <a:rPr lang="cs-CZ" sz="1400" dirty="0">
                <a:hlinkClick r:id="rId3"/>
              </a:rPr>
              <a:t>https://www.utvs.cvut.cz/vyuka/</a:t>
            </a:r>
            <a:r>
              <a:rPr lang="cs-CZ" sz="140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400" dirty="0"/>
              <a:t>V nabídce jsou ale možnosti i pro studenty N0413 nebo B0114, pestrá nabídka nepovinných kurzů a dalších sportovních aktivit.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400" dirty="0"/>
              <a:t>Zajišťuje Ústav tělesné výchovy a sportu ČVUT, Pod </a:t>
            </a:r>
            <a:r>
              <a:rPr lang="cs-CZ" sz="1400" dirty="0" err="1"/>
              <a:t>Juliskou</a:t>
            </a:r>
            <a:r>
              <a:rPr lang="cs-CZ" sz="1400" dirty="0"/>
              <a:t> 4, 160 00 Praha 6, </a:t>
            </a:r>
            <a:r>
              <a:rPr lang="cs-CZ" sz="1400" dirty="0">
                <a:hlinkClick r:id="rId4"/>
              </a:rPr>
              <a:t>https://www.utvs.cvut.cz/</a:t>
            </a:r>
            <a:r>
              <a:rPr lang="cs-CZ" sz="1400" dirty="0"/>
              <a:t>  Zápis do hodin TV bude na webu ÚTVS otevřen od 9. září 2025 od 8:00 do 5. října 2025.</a:t>
            </a:r>
          </a:p>
          <a:p>
            <a:r>
              <a:rPr lang="cs-CZ" sz="2500" dirty="0"/>
              <a:t>ADAPTAČNÍ DEN PRO STUDENTY 1. ROČNÍKŮ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400" dirty="0"/>
              <a:t>Sledujte aktuality MÚVS (před zahájením semestru) pro studenty prvních ročníků. Těšíme se na naše současné i budoucí studenty na těchto akcích.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400" dirty="0"/>
              <a:t>Další atraktivní seznamovací akce pro nově přijaté studenty i během celého Vašeho studia nabízejí studentské organizace působící na ČVUT </a:t>
            </a:r>
            <a:r>
              <a:rPr lang="cs-CZ" sz="1400" dirty="0">
                <a:hlinkClick r:id="rId5"/>
              </a:rPr>
              <a:t>https://pruvodcecvut.cz/studentske-organizace/</a:t>
            </a:r>
            <a:endParaRPr lang="cs-CZ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400" dirty="0"/>
              <a:t>Studentská unie ČVUT každoročně organizuje v září svoji populární akci – oficiální </a:t>
            </a:r>
            <a:r>
              <a:rPr lang="cs-CZ" sz="1400" dirty="0" err="1"/>
              <a:t>seznamovák</a:t>
            </a:r>
            <a:r>
              <a:rPr lang="cs-CZ" sz="1400" dirty="0"/>
              <a:t> všech fakult ČVUT „ZAČVUTĚNÍ“ u Máchova jezera </a:t>
            </a:r>
            <a:r>
              <a:rPr lang="cs-CZ" sz="1400" dirty="0">
                <a:hlinkClick r:id="rId6"/>
              </a:rPr>
              <a:t>https://www.zacvuteni.cz/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9970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9999" y="1383527"/>
            <a:ext cx="7794000" cy="5204239"/>
          </a:xfrm>
        </p:spPr>
        <p:txBody>
          <a:bodyPr>
            <a:normAutofit fontScale="92500" lnSpcReduction="10000"/>
          </a:bodyPr>
          <a:lstStyle/>
          <a:p>
            <a:endParaRPr lang="cs-CZ" dirty="0"/>
          </a:p>
          <a:p>
            <a:r>
              <a:rPr lang="cs-CZ" sz="2700" dirty="0"/>
              <a:t>CIPS</a:t>
            </a:r>
            <a:r>
              <a:rPr lang="cs-CZ" dirty="0"/>
              <a:t> </a:t>
            </a:r>
            <a:r>
              <a:rPr lang="cs-CZ" sz="1600" dirty="0"/>
              <a:t>– Centrum informačních a poradenských služeb ČVUT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Studentský dům, Bechyňova 3, Praha 6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Workshopy, informace, poradny pro studenty (studijní, psychologická, sociálně-právní, duchovní).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0">
                <a:hlinkClick r:id="rId3"/>
              </a:rPr>
              <a:t>www.cips.cvut.cz</a:t>
            </a:r>
            <a:endParaRPr lang="cs-CZ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500" dirty="0"/>
          </a:p>
          <a:p>
            <a:r>
              <a:rPr lang="cs-CZ" sz="2700" dirty="0"/>
              <a:t>ELSA</a:t>
            </a:r>
            <a:r>
              <a:rPr lang="cs-CZ" dirty="0"/>
              <a:t> </a:t>
            </a:r>
            <a:r>
              <a:rPr lang="cs-CZ" sz="1500" dirty="0"/>
              <a:t>– Středisko pro podporu studentů se specifickými potřebami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500" dirty="0"/>
              <a:t>Studentský dům, </a:t>
            </a:r>
            <a:r>
              <a:rPr lang="cs-CZ" sz="1500" b="1" dirty="0"/>
              <a:t>Bechyňova</a:t>
            </a:r>
            <a:r>
              <a:rPr lang="cs-CZ" sz="1500" dirty="0"/>
              <a:t> 3, Praha 6</a:t>
            </a:r>
            <a:endParaRPr lang="cs-CZ" sz="1500" dirty="0">
              <a:hlinkClick r:id="rId4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500" dirty="0">
                <a:hlinkClick r:id="rId4"/>
              </a:rPr>
              <a:t>www.elsa.cvut.cz</a:t>
            </a:r>
            <a:endParaRPr lang="cs-CZ" sz="15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500" b="1" dirty="0"/>
          </a:p>
          <a:p>
            <a:r>
              <a:rPr lang="cs-CZ" sz="2700" dirty="0"/>
              <a:t>Kariérní centrum 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500" dirty="0"/>
              <a:t>Pořádá pro studenty a absolventy různé semináře, kariérní poradny, osobnostní testování a další aktivity, usnadňuje studentům cestu na trh práce a propojuje je        s firmami.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500" dirty="0">
                <a:hlinkClick r:id="rId5"/>
              </a:rPr>
              <a:t>www.kariernicentrum.cz</a:t>
            </a:r>
            <a:endParaRPr lang="cs-CZ" sz="15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27234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9999" y="1375576"/>
            <a:ext cx="7794000" cy="5212190"/>
          </a:xfrm>
        </p:spPr>
        <p:txBody>
          <a:bodyPr>
            <a:normAutofit/>
          </a:bodyPr>
          <a:lstStyle/>
          <a:p>
            <a:r>
              <a:rPr lang="cs-CZ" sz="2500" b="1" dirty="0"/>
              <a:t>PROSÍME, PŘI PREZENČNÍM ZÁPISU ODEVZDEJTE TYTO VYPLNĚNÉ A PODEPSANÉ FORMULÁŘE</a:t>
            </a:r>
            <a:r>
              <a:rPr lang="cs-CZ" sz="2500" dirty="0"/>
              <a:t>:</a:t>
            </a:r>
            <a:br>
              <a:rPr lang="cs-CZ" dirty="0"/>
            </a:br>
            <a:endParaRPr lang="cs-CZ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400" dirty="0"/>
              <a:t>Zápisový list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400" dirty="0"/>
              <a:t>Zápisový list předmětů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400" dirty="0"/>
              <a:t>Imatrikulační slib (součást Zápisového list</a:t>
            </a:r>
            <a:r>
              <a:rPr lang="en-US" sz="1400" dirty="0"/>
              <a:t>u</a:t>
            </a:r>
            <a:r>
              <a:rPr lang="cs-CZ" sz="14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400" dirty="0"/>
              <a:t>Souhlas s ochranou osobních údajů (GDPR) na ČVUT (součást Zápisového listu)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400" dirty="0"/>
              <a:t>Souhlas </a:t>
            </a:r>
            <a:r>
              <a:rPr lang="pt-BR" sz="1400" dirty="0"/>
              <a:t>s pořízením a použitím fotografií a audio/video záznamu</a:t>
            </a:r>
            <a:r>
              <a:rPr lang="cs-CZ" sz="1400" dirty="0"/>
              <a:t> (součást Zápisového listu)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400" dirty="0"/>
              <a:t>Souhlas se zásadami a povinnostmi v oblasti Bezpečnosti a ochrany zdraví při práci a požární ochrany (BOZP a PO) MÚVS ČVUT (součást </a:t>
            </a:r>
            <a:r>
              <a:rPr lang="cs-CZ" sz="1400"/>
              <a:t>Zápisového listu)</a:t>
            </a:r>
            <a:endParaRPr lang="cs-CZ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400" b="1" dirty="0"/>
              <a:t>Prohlášení studenta o dodržování sankčních omezení (pouze u uchazečů o studium   z Ruské federace a Běloruska a je řešeno samostatným formulářem)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908336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80000" y="1192696"/>
            <a:ext cx="7794000" cy="437321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STUDIJNÍ ODDĚLENÍ MÚVS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9999" y="1661823"/>
            <a:ext cx="7794000" cy="5001370"/>
          </a:xfrm>
        </p:spPr>
        <p:txBody>
          <a:bodyPr>
            <a:normAutofit/>
          </a:bodyPr>
          <a:lstStyle/>
          <a:p>
            <a:r>
              <a:rPr lang="cs-CZ" sz="1400" b="1" dirty="0"/>
              <a:t>Ing. Libor Cupal</a:t>
            </a:r>
          </a:p>
          <a:p>
            <a:r>
              <a:rPr lang="cs-CZ" sz="1400" b="1" dirty="0"/>
              <a:t>Vedoucí studijního oddělení, SAP Learning </a:t>
            </a:r>
            <a:r>
              <a:rPr lang="cs-CZ" sz="1400" b="1" dirty="0" err="1"/>
              <a:t>Coordinator</a:t>
            </a:r>
            <a:r>
              <a:rPr lang="cs-CZ" sz="1400" b="1" dirty="0"/>
              <a:t> / </a:t>
            </a:r>
            <a:r>
              <a:rPr lang="cs-CZ" sz="1400" b="1" dirty="0" err="1"/>
              <a:t>Internships</a:t>
            </a:r>
            <a:r>
              <a:rPr lang="cs-CZ" sz="1400" b="1" dirty="0"/>
              <a:t> / autor </a:t>
            </a:r>
            <a:r>
              <a:rPr lang="cs-CZ" sz="1400" b="1" dirty="0" err="1"/>
              <a:t>EuroTeQ</a:t>
            </a:r>
            <a:r>
              <a:rPr lang="cs-CZ" sz="1400" b="1" dirty="0"/>
              <a:t> </a:t>
            </a:r>
            <a:r>
              <a:rPr lang="cs-CZ" sz="1400" b="1" dirty="0" err="1"/>
              <a:t>Agile</a:t>
            </a:r>
            <a:r>
              <a:rPr lang="cs-CZ" sz="1400" b="1" dirty="0"/>
              <a:t> </a:t>
            </a:r>
            <a:r>
              <a:rPr lang="cs-CZ" sz="1400" b="1" dirty="0" err="1"/>
              <a:t>Bootcamp</a:t>
            </a:r>
            <a:endParaRPr lang="cs-CZ" sz="1400" b="1" dirty="0"/>
          </a:p>
          <a:p>
            <a:r>
              <a:rPr lang="cs-CZ" sz="1400" dirty="0"/>
              <a:t>tel.: 224 353 169   </a:t>
            </a:r>
            <a:r>
              <a:rPr lang="cs-CZ" sz="1400" u="sng" dirty="0">
                <a:solidFill>
                  <a:srgbClr val="0066FF"/>
                </a:solidFill>
                <a:hlinkClick r:id="rId3"/>
              </a:rPr>
              <a:t>libor.cupal@cvut.cz</a:t>
            </a:r>
            <a:r>
              <a:rPr lang="cs-CZ" sz="1400" u="sng" dirty="0">
                <a:solidFill>
                  <a:srgbClr val="0066FF"/>
                </a:solidFill>
              </a:rPr>
              <a:t> </a:t>
            </a:r>
          </a:p>
          <a:p>
            <a:r>
              <a:rPr lang="cs-CZ" sz="500" b="1" dirty="0"/>
              <a:t> </a:t>
            </a:r>
          </a:p>
          <a:p>
            <a:r>
              <a:rPr lang="cs-CZ" sz="1400" b="1" dirty="0"/>
              <a:t>Ing. Kateřina </a:t>
            </a:r>
            <a:r>
              <a:rPr lang="cs-CZ" sz="1400" b="1" dirty="0" err="1"/>
              <a:t>Endrštová</a:t>
            </a:r>
            <a:r>
              <a:rPr lang="cs-CZ" sz="1400" b="1" dirty="0"/>
              <a:t> a Ivana Růžičková (1. </a:t>
            </a:r>
            <a:r>
              <a:rPr lang="cs-CZ" sz="1400" b="1"/>
              <a:t>ročník)</a:t>
            </a:r>
            <a:endParaRPr lang="cs-CZ" sz="1400" dirty="0"/>
          </a:p>
          <a:p>
            <a:r>
              <a:rPr lang="cs-CZ" sz="1400" b="1" dirty="0"/>
              <a:t>Ekonomika a management (bakalářské studium)</a:t>
            </a:r>
          </a:p>
          <a:p>
            <a:r>
              <a:rPr lang="cs-CZ" sz="1400" dirty="0"/>
              <a:t>tel.: </a:t>
            </a:r>
            <a:r>
              <a:rPr lang="cs-CZ" sz="1400" b="1" dirty="0"/>
              <a:t>224 353 160   </a:t>
            </a:r>
            <a:r>
              <a:rPr lang="cs-CZ" sz="1400" u="sng" dirty="0">
                <a:solidFill>
                  <a:srgbClr val="0066FF"/>
                </a:solidFill>
                <a:hlinkClick r:id="rId4"/>
              </a:rPr>
              <a:t>katerina.endrstova@cvut.cz</a:t>
            </a:r>
            <a:r>
              <a:rPr lang="cs-CZ" sz="1400" u="sng" dirty="0">
                <a:solidFill>
                  <a:srgbClr val="0066FF"/>
                </a:solidFill>
              </a:rPr>
              <a:t> </a:t>
            </a:r>
            <a:r>
              <a:rPr lang="cs-CZ" sz="1400" dirty="0">
                <a:solidFill>
                  <a:srgbClr val="0066FF"/>
                </a:solidFill>
              </a:rPr>
              <a:t>   /   </a:t>
            </a:r>
            <a:r>
              <a:rPr lang="cs-CZ" sz="1400" u="sng" dirty="0">
                <a:solidFill>
                  <a:srgbClr val="0066FF"/>
                </a:solidFill>
                <a:hlinkClick r:id="rId5"/>
              </a:rPr>
              <a:t>ivana.ruzickova@cvut.cz</a:t>
            </a:r>
            <a:r>
              <a:rPr lang="cs-CZ" sz="1400" u="sng" dirty="0">
                <a:solidFill>
                  <a:srgbClr val="0066FF"/>
                </a:solidFill>
              </a:rPr>
              <a:t> </a:t>
            </a:r>
          </a:p>
          <a:p>
            <a:r>
              <a:rPr lang="cs-CZ" sz="500" u="sng" dirty="0">
                <a:solidFill>
                  <a:srgbClr val="0066FF"/>
                </a:solidFill>
              </a:rPr>
              <a:t> </a:t>
            </a:r>
          </a:p>
          <a:p>
            <a:r>
              <a:rPr lang="cs-CZ" sz="1400" b="1" dirty="0"/>
              <a:t>Barbora Sverlov (</a:t>
            </a:r>
            <a:r>
              <a:rPr lang="cs-CZ" sz="1400" b="1" dirty="0" err="1"/>
              <a:t>Vognarová</a:t>
            </a:r>
            <a:r>
              <a:rPr lang="cs-CZ" sz="1400" b="1" dirty="0"/>
              <a:t>) a Ilona Ondráčková</a:t>
            </a:r>
            <a:endParaRPr lang="cs-CZ" sz="1400" dirty="0"/>
          </a:p>
          <a:p>
            <a:r>
              <a:rPr lang="cs-CZ" sz="1400" b="1" dirty="0"/>
              <a:t>Projektové řízení inovací (navazující magisterské studium)</a:t>
            </a:r>
            <a:endParaRPr lang="cs-CZ" sz="1400" dirty="0"/>
          </a:p>
          <a:p>
            <a:r>
              <a:rPr lang="cs-CZ" sz="1400" dirty="0"/>
              <a:t>tel.: 224 353 165   </a:t>
            </a:r>
            <a:r>
              <a:rPr lang="cs-CZ" sz="1400" u="sng" dirty="0">
                <a:solidFill>
                  <a:srgbClr val="0066FF"/>
                </a:solidFill>
                <a:hlinkClick r:id="rId6"/>
              </a:rPr>
              <a:t>barbora.sverlov@cvut.cz</a:t>
            </a:r>
            <a:r>
              <a:rPr lang="cs-CZ" sz="1400" u="sng" dirty="0">
                <a:solidFill>
                  <a:srgbClr val="0066FF"/>
                </a:solidFill>
              </a:rPr>
              <a:t> </a:t>
            </a:r>
            <a:r>
              <a:rPr lang="cs-CZ" sz="1400" dirty="0">
                <a:solidFill>
                  <a:srgbClr val="0066FF"/>
                </a:solidFill>
              </a:rPr>
              <a:t>    /   </a:t>
            </a:r>
            <a:r>
              <a:rPr lang="cs-CZ" sz="1400" u="sng" dirty="0">
                <a:solidFill>
                  <a:srgbClr val="0066FF"/>
                </a:solidFill>
                <a:hlinkClick r:id="rId7"/>
              </a:rPr>
              <a:t>ilona.ondrackova@cvut.cz</a:t>
            </a:r>
            <a:r>
              <a:rPr lang="cs-CZ" sz="1400" u="sng" dirty="0">
                <a:solidFill>
                  <a:srgbClr val="0066FF"/>
                </a:solidFill>
              </a:rPr>
              <a:t> </a:t>
            </a:r>
          </a:p>
          <a:p>
            <a:r>
              <a:rPr lang="cs-CZ" sz="500" b="1" dirty="0"/>
              <a:t> </a:t>
            </a:r>
          </a:p>
          <a:p>
            <a:r>
              <a:rPr lang="cs-CZ" sz="1400" b="1" dirty="0"/>
              <a:t>Martina Blažková</a:t>
            </a:r>
            <a:endParaRPr lang="cs-CZ" sz="1400" dirty="0"/>
          </a:p>
          <a:p>
            <a:r>
              <a:rPr lang="cs-CZ" sz="1400" b="1" dirty="0"/>
              <a:t>Učitelství praktického vyučování a odborného výcviku (bakalářské studium)</a:t>
            </a:r>
          </a:p>
          <a:p>
            <a:r>
              <a:rPr lang="cs-CZ" sz="1400" dirty="0"/>
              <a:t>tel.: 224 353 183 </a:t>
            </a:r>
            <a:r>
              <a:rPr lang="cs-CZ" sz="1400" u="sng" dirty="0">
                <a:solidFill>
                  <a:srgbClr val="0066FF"/>
                </a:solidFill>
                <a:hlinkClick r:id="rId8"/>
              </a:rPr>
              <a:t>martina.blazkova@cvut.cz</a:t>
            </a:r>
            <a:r>
              <a:rPr lang="cs-CZ" sz="1400" u="sng" dirty="0">
                <a:solidFill>
                  <a:srgbClr val="0066FF"/>
                </a:solidFill>
              </a:rPr>
              <a:t> </a:t>
            </a:r>
          </a:p>
          <a:p>
            <a:endParaRPr lang="cs-CZ" sz="2200" u="sng" dirty="0">
              <a:solidFill>
                <a:srgbClr val="0066FF"/>
              </a:solidFill>
            </a:endParaRPr>
          </a:p>
          <a:p>
            <a:endParaRPr lang="cs-CZ" sz="1600" u="sng" dirty="0">
              <a:solidFill>
                <a:srgbClr val="0066FF"/>
              </a:solidFill>
            </a:endParaRPr>
          </a:p>
          <a:p>
            <a:endParaRPr lang="cs-CZ" sz="2300" u="sng" dirty="0">
              <a:solidFill>
                <a:srgbClr val="0066FF"/>
              </a:solidFill>
            </a:endParaRPr>
          </a:p>
          <a:p>
            <a:endParaRPr lang="cs-CZ" sz="2300" u="sng" dirty="0">
              <a:solidFill>
                <a:srgbClr val="0066FF"/>
              </a:solidFill>
            </a:endParaRPr>
          </a:p>
          <a:p>
            <a:endParaRPr lang="cs-CZ" sz="2500" u="sng" dirty="0">
              <a:solidFill>
                <a:srgbClr val="0066FF"/>
              </a:solidFill>
            </a:endParaRPr>
          </a:p>
          <a:p>
            <a:endParaRPr lang="cs-CZ" sz="2500" u="sng" dirty="0">
              <a:solidFill>
                <a:srgbClr val="0066FF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462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80000" y="1192696"/>
            <a:ext cx="7794000" cy="437321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STUDIJNÍ ODDĚLENÍ MÚVS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9999" y="1661823"/>
            <a:ext cx="7794000" cy="5001370"/>
          </a:xfrm>
        </p:spPr>
        <p:txBody>
          <a:bodyPr>
            <a:normAutofit/>
          </a:bodyPr>
          <a:lstStyle/>
          <a:p>
            <a:r>
              <a:rPr lang="cs-CZ" sz="1400" dirty="0"/>
              <a:t>ÚŘEDNÍ HODINY: </a:t>
            </a:r>
          </a:p>
          <a:p>
            <a:r>
              <a:rPr lang="cs-CZ" sz="1400" dirty="0"/>
              <a:t>PONDĚLÍ 	10:00 – 12:00</a:t>
            </a:r>
          </a:p>
          <a:p>
            <a:r>
              <a:rPr lang="cs-CZ" sz="1400" dirty="0"/>
              <a:t>STŘEDA 	   9:30 – 12:00     13:00 – 15:30</a:t>
            </a:r>
          </a:p>
          <a:p>
            <a:r>
              <a:rPr lang="cs-CZ" sz="1400" dirty="0"/>
              <a:t>ČTVRTEK 	10:00 – 12:00</a:t>
            </a:r>
          </a:p>
          <a:p>
            <a:r>
              <a:rPr lang="cs-CZ" sz="1400" dirty="0"/>
              <a:t>PÁTEK	   9:00 – 12:00 (v pátek pouze pro studenty B0114) 	 </a:t>
            </a:r>
          </a:p>
          <a:p>
            <a:r>
              <a:rPr lang="cs-CZ" sz="1400" b="1" dirty="0"/>
              <a:t>V období letních prázdnin úřední hodiny studijního oddělení pouze ve středu 	    9-12 a 14-15 hodin, případně dle individuální dohody (tel/email/ServiceDesk, </a:t>
            </a:r>
            <a:r>
              <a:rPr lang="cs-CZ" sz="1400" b="1" dirty="0">
                <a:hlinkClick r:id="rId3"/>
              </a:rPr>
              <a:t>https://servicedesk.cvut.cz/Alvao/NewTicket/SectionCatalog/252</a:t>
            </a:r>
            <a:r>
              <a:rPr lang="cs-CZ" sz="1400" b="1" dirty="0"/>
              <a:t> ).</a:t>
            </a:r>
          </a:p>
          <a:p>
            <a:endParaRPr lang="cs-CZ" sz="1400" b="1" u="sng" dirty="0"/>
          </a:p>
          <a:p>
            <a:r>
              <a:rPr lang="cs-CZ" sz="1400" b="1" dirty="0"/>
              <a:t>NUTNÉ V VAŠÍ IDENTIFIKACE A ZPRACOVÁNÍ:</a:t>
            </a:r>
          </a:p>
          <a:p>
            <a:r>
              <a:rPr lang="cs-CZ" sz="1400" b="1" dirty="0"/>
              <a:t>Prosíme, při komunikaci (emailem i telefonicky) uvádějte vždy Vaše JMÉNO, ROČNÍK, STUDIJNÍ PROGRAM, je to klíčové pro efektivní vyřízení Vašeho dotazu.</a:t>
            </a:r>
          </a:p>
          <a:p>
            <a:r>
              <a:rPr lang="cs-CZ" sz="1400" b="1" dirty="0"/>
              <a:t>VELMI DŮLEŽITÉ - do 3 dnů od případné změny stavu: </a:t>
            </a:r>
          </a:p>
          <a:p>
            <a:pPr marL="1028666" lvl="1" indent="-342900"/>
            <a:r>
              <a:rPr lang="cs-CZ" sz="1400" dirty="0">
                <a:latin typeface="Technika-Bold" panose="00000600000000000000" charset="-18"/>
              </a:rPr>
              <a:t>hlásit změny trvalého bydliště, </a:t>
            </a:r>
          </a:p>
          <a:p>
            <a:pPr marL="1028666" lvl="1" indent="-342900"/>
            <a:r>
              <a:rPr lang="cs-CZ" sz="1400" dirty="0">
                <a:latin typeface="Technika-Bold" panose="00000600000000000000" charset="-18"/>
              </a:rPr>
              <a:t>dbát na aktuálnost údajů v </a:t>
            </a:r>
            <a:r>
              <a:rPr lang="cs-CZ" sz="1400" dirty="0" err="1">
                <a:latin typeface="Technika-Bold" panose="00000600000000000000" charset="-18"/>
              </a:rPr>
              <a:t>KOSu</a:t>
            </a:r>
            <a:r>
              <a:rPr lang="cs-CZ" sz="1400" dirty="0">
                <a:latin typeface="Technika-Bold" panose="00000600000000000000" charset="-18"/>
              </a:rPr>
              <a:t> – tel. číslo, bankovní spojení, kontaktní adresa</a:t>
            </a:r>
            <a:r>
              <a:rPr lang="en-US" sz="1400" dirty="0">
                <a:latin typeface="Technika-Bold" panose="00000600000000000000" charset="-18"/>
              </a:rPr>
              <a:t> (ka</a:t>
            </a:r>
            <a:r>
              <a:rPr lang="cs-CZ" sz="1400" dirty="0" err="1">
                <a:latin typeface="Technika-Bold" panose="00000600000000000000" charset="-18"/>
              </a:rPr>
              <a:t>ždý</a:t>
            </a:r>
            <a:r>
              <a:rPr lang="cs-CZ" sz="1400" dirty="0">
                <a:latin typeface="Technika-Bold" panose="00000600000000000000" charset="-18"/>
              </a:rPr>
              <a:t> student si sám aktualizuje tyto svoje osobní údaje).</a:t>
            </a:r>
          </a:p>
          <a:p>
            <a:r>
              <a:rPr lang="cs-CZ" sz="1400" b="1" dirty="0"/>
              <a:t>Povinnost doplnit číslo Vašeho bankovního účtu do </a:t>
            </a:r>
            <a:r>
              <a:rPr lang="cs-CZ" sz="1400" b="1" dirty="0" err="1"/>
              <a:t>KOSu</a:t>
            </a:r>
            <a:r>
              <a:rPr lang="cs-CZ" sz="1400" b="1" dirty="0"/>
              <a:t> – pro výplaty stipendií.</a:t>
            </a:r>
          </a:p>
          <a:p>
            <a:endParaRPr lang="cs-CZ" sz="1400" b="1" dirty="0"/>
          </a:p>
          <a:p>
            <a:endParaRPr lang="cs-CZ" sz="2100" dirty="0">
              <a:solidFill>
                <a:srgbClr val="FF0000"/>
              </a:solidFill>
            </a:endParaRPr>
          </a:p>
          <a:p>
            <a:endParaRPr lang="cs-CZ" sz="2300" u="sng" dirty="0">
              <a:solidFill>
                <a:srgbClr val="0066FF"/>
              </a:solidFill>
            </a:endParaRPr>
          </a:p>
          <a:p>
            <a:endParaRPr lang="cs-CZ" sz="2300" u="sng" dirty="0">
              <a:solidFill>
                <a:srgbClr val="0066FF"/>
              </a:solidFill>
            </a:endParaRPr>
          </a:p>
          <a:p>
            <a:endParaRPr lang="cs-CZ" sz="2500" u="sng" dirty="0">
              <a:solidFill>
                <a:srgbClr val="0066FF"/>
              </a:solidFill>
            </a:endParaRPr>
          </a:p>
          <a:p>
            <a:endParaRPr lang="cs-CZ" sz="2500" u="sng" dirty="0">
              <a:solidFill>
                <a:srgbClr val="0066FF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1553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9999" y="1375576"/>
            <a:ext cx="7794000" cy="5212190"/>
          </a:xfrm>
        </p:spPr>
        <p:txBody>
          <a:bodyPr/>
          <a:lstStyle/>
          <a:p>
            <a:r>
              <a:rPr lang="cs-CZ" sz="2500" dirty="0"/>
              <a:t>INFORMACE STUDIJNÍHO ODDĚLENÍ </a:t>
            </a:r>
          </a:p>
          <a:p>
            <a:r>
              <a:rPr lang="cs-CZ" sz="1400" dirty="0"/>
              <a:t>Sledujte průběžně důležité informace na webu MÚVS </a:t>
            </a:r>
            <a:r>
              <a:rPr lang="cs-CZ" sz="1400" dirty="0">
                <a:hlinkClick r:id="rId3"/>
              </a:rPr>
              <a:t>http://www.muvs.cvut.cz/</a:t>
            </a:r>
            <a:r>
              <a:rPr lang="cs-CZ" sz="1400" dirty="0"/>
              <a:t> </a:t>
            </a:r>
            <a:endParaRPr lang="cs-CZ" sz="1400" dirty="0">
              <a:solidFill>
                <a:srgbClr val="00B0F0"/>
              </a:solidFill>
            </a:endParaRPr>
          </a:p>
          <a:p>
            <a:pPr marL="1028666" lvl="1" indent="-342900"/>
            <a:r>
              <a:rPr lang="cs-CZ" sz="1400" dirty="0">
                <a:latin typeface="Technika-Bold" panose="00000600000000000000" charset="-18"/>
              </a:rPr>
              <a:t>Aktuality na hlavní stránce webu</a:t>
            </a:r>
          </a:p>
          <a:p>
            <a:pPr marL="1028666" lvl="1" indent="-342900"/>
            <a:r>
              <a:rPr lang="cs-CZ" sz="1400" dirty="0">
                <a:latin typeface="Technika-Bold" panose="00000600000000000000" charset="-18"/>
              </a:rPr>
              <a:t>Záložka Student</a:t>
            </a:r>
          </a:p>
          <a:p>
            <a:pPr marL="1028666" lvl="1" indent="-342900"/>
            <a:r>
              <a:rPr lang="cs-CZ" sz="1400" dirty="0">
                <a:latin typeface="Technika-Bold" panose="00000600000000000000" charset="-18"/>
              </a:rPr>
              <a:t>Záložka Úřední deska</a:t>
            </a:r>
            <a:r>
              <a:rPr lang="cs-CZ" sz="1400" dirty="0"/>
              <a:t>	</a:t>
            </a:r>
          </a:p>
          <a:p>
            <a:r>
              <a:rPr lang="cs-CZ" sz="1400" dirty="0"/>
              <a:t>a nově především sekce Student na INTRANETU MÚVS (dostupný na webu MÚVS                    po přihlášení identitou studenta)</a:t>
            </a:r>
          </a:p>
          <a:p>
            <a:endParaRPr lang="cs-CZ" sz="1400" dirty="0"/>
          </a:p>
          <a:p>
            <a:r>
              <a:rPr lang="cs-CZ" sz="1400" dirty="0"/>
              <a:t>Klíčový dokument STUDIJNÍ A ZKUŠEBNÍ ŘÁD PRO STUDENTY ČVUT </a:t>
            </a:r>
          </a:p>
          <a:p>
            <a:r>
              <a:rPr lang="cs-CZ" sz="1400" dirty="0">
                <a:solidFill>
                  <a:srgbClr val="00B0F0"/>
                </a:solidFill>
                <a:hlinkClick r:id="rId4"/>
              </a:rPr>
              <a:t>https://www.cvut.cz/legislativa-tykajici-se-studia</a:t>
            </a:r>
            <a:r>
              <a:rPr lang="cs-CZ" sz="1400" dirty="0">
                <a:solidFill>
                  <a:srgbClr val="00B0F0"/>
                </a:solidFill>
              </a:rPr>
              <a:t> </a:t>
            </a:r>
            <a:r>
              <a:rPr lang="cs-CZ" sz="1400" dirty="0"/>
              <a:t>- v této sekci webu ČVUT jsou               k dispozici i další pro studenta důležité nebo užitečné předpisy týkající se studia – např. Stipendijní řád ČVUT, Disciplinární řád ČVUT, Ubytovací řád ČVUT aj.</a:t>
            </a:r>
          </a:p>
          <a:p>
            <a:endParaRPr lang="cs-CZ" sz="1400" dirty="0"/>
          </a:p>
          <a:p>
            <a:r>
              <a:rPr lang="cs-CZ" sz="1400" dirty="0"/>
              <a:t>Na webu ČVUT (dostupné rovněž rozcestníkem na INTRANETU MÚVS) naleznete i hojně využívanou sekci FORMULÁŘE KE STAŽENÍ </a:t>
            </a:r>
            <a:r>
              <a:rPr lang="cs-CZ" sz="1400" dirty="0">
                <a:hlinkClick r:id="rId5"/>
              </a:rPr>
              <a:t>https://www.cvut.cz/formulare-ke-stazeni</a:t>
            </a:r>
            <a:r>
              <a:rPr lang="cs-CZ" sz="1400" dirty="0"/>
              <a:t> , kde je k dispozici většiny důležitých formulářů pro předložení Vašich žádostí, resp. zde naleznete i další rozcestníky k mnoha pro studenty důležitým oblastem informací, manuálů a dokumentů.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0526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9999" y="1375576"/>
            <a:ext cx="7794000" cy="5212190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cs-CZ" sz="2500" b="1" dirty="0"/>
              <a:t>STUDENTSKÉ KARTY A HESLA ČVUT</a:t>
            </a:r>
            <a:r>
              <a:rPr lang="cs-CZ" sz="3600" b="1" dirty="0"/>
              <a:t>                                                </a:t>
            </a:r>
            <a:r>
              <a:rPr lang="cs-CZ" b="1" dirty="0"/>
              <a:t>                                     </a:t>
            </a:r>
          </a:p>
          <a:p>
            <a:pPr>
              <a:lnSpc>
                <a:spcPct val="100000"/>
              </a:lnSpc>
            </a:pPr>
            <a:r>
              <a:rPr lang="cs-CZ" sz="1400" b="1" dirty="0"/>
              <a:t>Zajišťuje VYDAVATELSTVÍ PRŮKAZŮ ČVUT V PRAZE</a:t>
            </a:r>
          </a:p>
          <a:p>
            <a:r>
              <a:rPr lang="cs-CZ" sz="1400" b="1" dirty="0">
                <a:hlinkClick r:id="rId3"/>
              </a:rPr>
              <a:t>https://ist.cvut.cz/nase-sluzby/kategorie-sluzeb/prukazy-cvut/</a:t>
            </a:r>
            <a:endParaRPr lang="cs-CZ" sz="1400" b="1" dirty="0"/>
          </a:p>
          <a:p>
            <a:pPr>
              <a:lnSpc>
                <a:spcPct val="110000"/>
              </a:lnSpc>
            </a:pPr>
            <a:r>
              <a:rPr lang="cs-CZ" sz="1400" dirty="0"/>
              <a:t>Kartové centrum ČVUT je umístěno v ulici Jugoslávských Partyzánů 1580/3 (budova Rektorátu ČVUT a CIIRC), vchod B3, 3. podlaží (nad Technickou menzou).</a:t>
            </a:r>
            <a:br>
              <a:rPr lang="cs-CZ" sz="1400" dirty="0"/>
            </a:br>
            <a:r>
              <a:rPr lang="pl-PL" sz="1400" b="1" dirty="0"/>
              <a:t>Provozní doba: </a:t>
            </a:r>
            <a:r>
              <a:rPr lang="pl-PL" sz="1400" dirty="0"/>
              <a:t>po-čt   8:00 – 15:30, pá  8:00 – 15:00 (zkontrolujte si předem)</a:t>
            </a:r>
          </a:p>
          <a:p>
            <a:pPr>
              <a:lnSpc>
                <a:spcPct val="110000"/>
              </a:lnSpc>
            </a:pPr>
            <a:r>
              <a:rPr lang="pl-PL" sz="1400" b="1" dirty="0"/>
              <a:t>POŽADAVKY: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pl-PL" sz="1400" b="1" dirty="0"/>
              <a:t>osoba musí mít aktivní účet v IS ČVUT - student zpravidla 1-2 dny po zápisu                 do studia,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pl-PL" sz="1400" b="1" dirty="0"/>
              <a:t>dostavit se osobně do Vydavatelství průkazů ČVUT, předložit doklad totožnosti – OP, ŘP, cestovní pas, cizinci kartu ID,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pl-PL" sz="1400" b="1" dirty="0"/>
              <a:t>vhodné přinést barevnou fotografii průkazového formátu, případně bude klient      na místě digitálně vyfotografován (mimo období největšího vytížení),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pl-PL" sz="1400" b="1" dirty="0"/>
              <a:t>je možné platit pouze v hotovosti (nikoliv platební kartou).</a:t>
            </a:r>
          </a:p>
          <a:p>
            <a:pPr>
              <a:lnSpc>
                <a:spcPct val="110000"/>
              </a:lnSpc>
            </a:pPr>
            <a:r>
              <a:rPr lang="pl-PL" sz="1400" b="1" dirty="0"/>
              <a:t>Doporučujeme vytvořit si k rychlejšímu odbavení elektronickou rezervaci termínu: </a:t>
            </a:r>
            <a:r>
              <a:rPr lang="pl-PL" sz="1400" b="1" dirty="0">
                <a:hlinkClick r:id="rId4"/>
              </a:rPr>
              <a:t>https://ist.cvut.cz/nase-sluzby/prvni-prukaz/</a:t>
            </a:r>
            <a:endParaRPr lang="pl-PL" sz="1400" b="1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6133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9999" y="1375576"/>
            <a:ext cx="7794000" cy="5212190"/>
          </a:xfrm>
        </p:spPr>
        <p:txBody>
          <a:bodyPr>
            <a:normAutofit fontScale="92500" lnSpcReduction="20000"/>
          </a:bodyPr>
          <a:lstStyle/>
          <a:p>
            <a:r>
              <a:rPr lang="pl-PL" sz="2500" b="1" dirty="0"/>
              <a:t>INFORMAČNÍ SYSTÉM KOS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1400" b="1" dirty="0"/>
              <a:t>STUDIJNÍ PLÁN, ZAPSANÉ PŘEDMĚTY A JEJICH KLASIFIKACE (ZÁPOČTY, ZKOUŠKY)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1400" b="1" dirty="0"/>
              <a:t>Přístupové heslo do KOS - </a:t>
            </a:r>
            <a:r>
              <a:rPr lang="pl-PL" sz="1400" b="1" dirty="0">
                <a:solidFill>
                  <a:srgbClr val="00B0F0"/>
                </a:solidFill>
                <a:hlinkClick r:id="rId3"/>
              </a:rPr>
              <a:t>https://ist.cvut.cz/nase-sluzby/heslo-cvut/prvni-heslo/</a:t>
            </a:r>
            <a:r>
              <a:rPr lang="pl-PL" sz="1400" b="1" dirty="0">
                <a:solidFill>
                  <a:srgbClr val="00B0F0"/>
                </a:solidFill>
              </a:rPr>
              <a:t> </a:t>
            </a:r>
            <a:r>
              <a:rPr lang="pl-PL" sz="1400" b="1" dirty="0"/>
              <a:t>(nejdříve 1-2 pracovní dny po zápisu do studia)</a:t>
            </a:r>
            <a:endParaRPr lang="pl-PL" sz="1400" b="1" dirty="0">
              <a:solidFill>
                <a:srgbClr val="00B0F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1400" b="1" dirty="0"/>
              <a:t>Pokud jste již v minulosti byli studenty ČVUT, případně jste byli přijati, ale nezačali studovat, použijte k přihlášení Vaše původní uživatelské jméno a Heslo ČVUT. Pokud jste heslo zapomněli nebo se nedaří přihlásit, obraťte se na Vydavatelství průkazů ČVUT, příp. řešte tento problém přímo na webu </a:t>
            </a:r>
            <a:r>
              <a:rPr lang="cs-CZ" sz="1400" b="1" dirty="0" err="1"/>
              <a:t>ServiceD</a:t>
            </a:r>
            <a:r>
              <a:rPr lang="fi-FI" sz="1400" b="1" dirty="0"/>
              <a:t>esk VIC +420 22435 9779</a:t>
            </a:r>
            <a:r>
              <a:rPr lang="cs-CZ" sz="1400" b="1" dirty="0"/>
              <a:t>, </a:t>
            </a:r>
            <a:r>
              <a:rPr lang="cs-CZ" sz="1400" b="1" dirty="0">
                <a:hlinkClick r:id="rId4"/>
              </a:rPr>
              <a:t>https://ist.cvut.cz/nase-sluzby/servicedesk/</a:t>
            </a:r>
            <a:r>
              <a:rPr lang="cs-CZ" sz="1400" b="1" dirty="0"/>
              <a:t> </a:t>
            </a:r>
            <a:endParaRPr lang="pl-PL" sz="1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1400" b="1" dirty="0"/>
              <a:t>Komunikace ze studijního oddělení na Vaši emailovou adresu ověřenou v rámci elektronické přihlášky ke studiu (Váš soukromý mail), v případě zájmu můžete </a:t>
            </a:r>
            <a:r>
              <a:rPr lang="cs-CZ" sz="1400" b="1" dirty="0"/>
              <a:t>požádat rovněž o školní email v univerzitní doméně cvut.cz, </a:t>
            </a:r>
            <a:r>
              <a:rPr lang="pl-PL" sz="1400" b="1" dirty="0"/>
              <a:t>postup a informace zde: </a:t>
            </a:r>
            <a:r>
              <a:rPr lang="pl-PL" sz="1400" b="1" dirty="0">
                <a:solidFill>
                  <a:srgbClr val="00B0F0"/>
                </a:solidFill>
                <a:hlinkClick r:id="rId5"/>
              </a:rPr>
              <a:t>https://ist.cvut.cz/nase-sluzby/heslo-cvut/email/</a:t>
            </a:r>
            <a:endParaRPr lang="pl-PL" sz="1400" b="1" dirty="0"/>
          </a:p>
          <a:p>
            <a:r>
              <a:rPr lang="cs-CZ" sz="2500" dirty="0"/>
              <a:t>MOODLE</a:t>
            </a:r>
            <a:r>
              <a:rPr lang="cs-CZ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400" dirty="0"/>
              <a:t>STUDIJNÍ MATERIÁLY A KOMUNIKACE S VYUČUJÍCÍM, ODEVZDÁVÁNÍ DÍLČÍCH VÝSTUPŮ, TESTY – automaticky generované ke všem předmětům počátkem semestru.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400" dirty="0"/>
              <a:t>Přístupy jsou rovněž automatizovaně generované k jednotlivým předmětům pro studenty zapsané k danému předmětu.</a:t>
            </a:r>
          </a:p>
          <a:p>
            <a:r>
              <a:rPr lang="cs-CZ" sz="2500" dirty="0"/>
              <a:t>MS TEAMS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400" dirty="0"/>
              <a:t>Týmy pro online komunikaci vyučujících se studenty – pokud o založení týmu vyučující požádá, jsou přístupy do týmu automatizovaně generované pro všechny studenty zapsané k danému předmětu.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400" dirty="0"/>
              <a:t>Obsahovou náplň nebo online výuku a případné problémy s přístupy studentů zajišťují a řeší vyučující jednotlivých předmětů.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0777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9999" y="1375576"/>
            <a:ext cx="7794000" cy="5212190"/>
          </a:xfrm>
        </p:spPr>
        <p:txBody>
          <a:bodyPr>
            <a:normAutofit/>
          </a:bodyPr>
          <a:lstStyle/>
          <a:p>
            <a:r>
              <a:rPr lang="cs-CZ" sz="2500" dirty="0"/>
              <a:t>ZÁPIS PŘEDMĚTŮ A PRŮBĚH STUDIA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400" dirty="0"/>
              <a:t>Zápis předmětů do 1. semestru provádí studijní oddělení podle Vámi vyplněného Zápisového listu předmětů (u prezenčního zápisu přímo – B0413P, B0114, u online zápisu formou elektronického formuláře – pouze B0413P). V případě N0413 zapisuje studijní odd. pouze předmět oborového zaměření, vše ostatní si zapisuje student.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400" dirty="0"/>
              <a:t>POVINNOU SKLADBU PŘEDMĚTŮ STUDIA (a POŽADAVKY MIN. DOSAŽENÉHO POČTU KREDITŮ v každé skupině předmětů) naleznete v sekci doporučených studijní plánů, </a:t>
            </a:r>
            <a:r>
              <a:rPr lang="cs-CZ" sz="1400" dirty="0">
                <a:hlinkClick r:id="rId3"/>
              </a:rPr>
              <a:t>https://www.muvs.cvut.cz/student/doporucene-studijni-plany/</a:t>
            </a:r>
            <a:r>
              <a:rPr lang="cs-CZ" sz="1400" dirty="0"/>
              <a:t> (budou včas doplněny rovněž o aktualizované doporučené studijní plány na AR 2025/2026).       Za celé studium musí studenti bakalářských programů absolvovat 180 kreditů, navazujících magisterských programů 120 kreditů.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400" dirty="0"/>
              <a:t>Váš příslušný studijní plán obsahuje i další skupiny předmětů včetně volitelných. Zejména skupina volitelných předmětů bývá v dalších semestrech průběžně doplňována a aktualizována o další zajímavou nabídku vhodnou pro Vaši budoucí profesní praxi, proto sledujte případné aktualizace doporučených studijních plánů.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400" dirty="0"/>
              <a:t>Studenti B0413P se včas seznámí s povinnostmi studijního plánu ve 4. nebo 5. semestru, tj. s požadavkem na povinnou praxi ve firmě/organizaci (informace dostupné na Intranetu MÚVS pro předchozím přihlášení).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400" dirty="0"/>
              <a:t>Zápisy do dalších semestrů již neprovádí studijní oddělení, ale každý student samostatně. Probíhají elektronicky, dle návodu na webových stránkách. Zápis předmětů do dalšího semestru je nutné vždy formálně potvrdit („Uzavřít“).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688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9999" y="1375576"/>
            <a:ext cx="7794000" cy="5337644"/>
          </a:xfrm>
        </p:spPr>
        <p:txBody>
          <a:bodyPr>
            <a:normAutofit/>
          </a:bodyPr>
          <a:lstStyle/>
          <a:p>
            <a:r>
              <a:rPr lang="cs-CZ" sz="2500" dirty="0"/>
              <a:t>ZÁPIS PŘEDMĚTŮ A PRŮBĚH STUDIA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400" dirty="0"/>
              <a:t>Student v průchodu studiem ideálně postupuje dle DOPORUČENÉHO ČASOVÉHO PLÁNU STUDIA. Případné nejasnosti raději konzultujte předem se studijním oddělením, ale </a:t>
            </a:r>
            <a:r>
              <a:rPr lang="cs-CZ" sz="1400" u="sng" dirty="0"/>
              <a:t>za splnění svého studijního plánu i průběžného dosažení min. počtu kreditů si zodpovídá každý student sám</a:t>
            </a:r>
            <a:r>
              <a:rPr lang="cs-CZ" sz="1400" dirty="0"/>
              <a:t>.</a:t>
            </a:r>
            <a:r>
              <a:rPr lang="en-US" sz="1400" dirty="0"/>
              <a:t> </a:t>
            </a:r>
            <a:r>
              <a:rPr lang="cs-CZ" sz="1400" dirty="0"/>
              <a:t>Podle STUDIJNÍHO A ZKUŠEBNÍHO ŘÁDU PRO STUDENTY ČVUT je povinnost</a:t>
            </a:r>
            <a:r>
              <a:rPr lang="en-US" sz="1400" dirty="0"/>
              <a:t> z</a:t>
            </a:r>
            <a:r>
              <a:rPr lang="cs-CZ" sz="1400" dirty="0" err="1"/>
              <a:t>ískat</a:t>
            </a:r>
            <a:r>
              <a:rPr lang="cs-CZ" sz="1400" dirty="0"/>
              <a:t> za semestr/ročník stanovené minimální počty kreditů,  Studijní a zkušební řád pro studenty ČVUT, viz </a:t>
            </a:r>
            <a:r>
              <a:rPr lang="cs-CZ" sz="1400" dirty="0">
                <a:hlinkClick r:id="rId3"/>
              </a:rPr>
              <a:t>https://www.cvut.cz/vnitrni-predpisy#szr</a:t>
            </a:r>
            <a:r>
              <a:rPr lang="cs-CZ" sz="1400" dirty="0"/>
              <a:t>  </a:t>
            </a:r>
            <a:endParaRPr lang="en-US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400" dirty="0"/>
              <a:t>Při nesplnění minimálního počtu kreditů je student ze studia bohužel vyloučen.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400" dirty="0"/>
              <a:t>MINIMÁLNÍ POČET KREDITŮ za první semestr studia je u </a:t>
            </a:r>
            <a:r>
              <a:rPr lang="cs-CZ" sz="1400" b="1" dirty="0"/>
              <a:t>bakalářského studia 15 kreditů</a:t>
            </a:r>
            <a:r>
              <a:rPr lang="cs-CZ" sz="1400" dirty="0"/>
              <a:t>, za ročník studia 3</a:t>
            </a:r>
            <a:r>
              <a:rPr lang="cs-CZ" sz="1400" b="1" dirty="0"/>
              <a:t>0</a:t>
            </a:r>
            <a:r>
              <a:rPr lang="cs-CZ" sz="1400" dirty="0"/>
              <a:t>  kreditů, minimálně 40 za každý další ročník studia.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400" dirty="0"/>
              <a:t>Pro navazující magisterské studium je minimální počet kreditů za první semestr studia 20 kreditů, za celý první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cs-CZ" sz="1400" dirty="0"/>
              <a:t>každý další rok studia minimálně 40 kreditů</a:t>
            </a:r>
            <a:r>
              <a:rPr lang="en-US" sz="1400" dirty="0"/>
              <a:t>.</a:t>
            </a:r>
            <a:endParaRPr lang="cs-CZ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400" dirty="0"/>
              <a:t>Upozornění: studentům, jimž byly uznány zkoušky z předchozího studia, i když byli rozvrhově zařazeni do vyššího ročníku, se v prvním semestru jejich současného studia na MÚVS ČVUT nahlíží jako na studenty prvního semestru prvního ročníku studia libovolného programu - povinnost získat minimální počet kreditů platí i pro ně</a:t>
            </a:r>
            <a:r>
              <a:rPr lang="en-US" sz="1400" dirty="0"/>
              <a:t>. </a:t>
            </a:r>
            <a:r>
              <a:rPr lang="cs-CZ" sz="1400" dirty="0"/>
              <a:t>Pozor, do tohoto počtu se kredity za uznané předměty nezapočítávají! </a:t>
            </a:r>
            <a:endParaRPr lang="cs-CZ" sz="1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400" b="1" dirty="0"/>
              <a:t>Změny zapsaných předmětů lze provádět pouze do 14 dnů po zahájení semestru prostřednictvím studijního oddělení</a:t>
            </a:r>
            <a:r>
              <a:rPr lang="en-US" sz="1400" b="1" dirty="0"/>
              <a:t>, viz </a:t>
            </a:r>
            <a:r>
              <a:rPr lang="en-US" sz="1400" b="1" dirty="0" err="1"/>
              <a:t>dokument</a:t>
            </a:r>
            <a:r>
              <a:rPr lang="cs-CZ" sz="1400" b="1" dirty="0"/>
              <a:t>y</a:t>
            </a:r>
            <a:r>
              <a:rPr lang="en-US" sz="1400" b="1" dirty="0"/>
              <a:t> </a:t>
            </a:r>
            <a:r>
              <a:rPr lang="cs-CZ" sz="1400" b="1" dirty="0"/>
              <a:t>MÚVS – </a:t>
            </a:r>
            <a:r>
              <a:rPr lang="en-US" sz="1400" b="1" dirty="0"/>
              <a:t>Č</a:t>
            </a:r>
            <a:r>
              <a:rPr lang="cs-CZ" sz="1400" b="1" dirty="0"/>
              <a:t>ASOVÝ PLÁN AKADEMICKÉHO ROKU a ČASOVÝ PLÁN ZÁPISŮ, viz </a:t>
            </a:r>
            <a:r>
              <a:rPr lang="cs-CZ" sz="1400" b="1" dirty="0">
                <a:hlinkClick r:id="rId4"/>
              </a:rPr>
              <a:t>https://www.muvs.cvut.cz/evyveska/casovy-plan-akademickeho-roku/</a:t>
            </a:r>
            <a:r>
              <a:rPr lang="cs-CZ" sz="1400" b="1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6303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113311-2ECE-D5A4-4574-9F3B8DFEA4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50ABDC6-FA62-6D32-C373-493BADFF4A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999" y="1375576"/>
            <a:ext cx="7660141" cy="5337644"/>
          </a:xfrm>
        </p:spPr>
        <p:txBody>
          <a:bodyPr>
            <a:normAutofit/>
          </a:bodyPr>
          <a:lstStyle/>
          <a:p>
            <a:r>
              <a:rPr lang="cs-CZ" sz="2500" dirty="0"/>
              <a:t>ZÁPIS PŘEDMĚTŮ - ANGLIČTINA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400" dirty="0"/>
              <a:t>ANGLIČTINA PRO STUDENTY B0413P EKONOMIKA A MANAGEMENT je zařazena      do 1.-4. semestru studia.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400" dirty="0"/>
              <a:t>Výuka Angličtina je podle Studijního plánu povinná a před jejím zahájením Vás potřebuje INSTITUT JAZYKOVÉ VÝUKY MÚVS rozřadit do příslušné úrovně a studijních skupin.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400" dirty="0"/>
              <a:t>Postupujte podle následujícího dokumentu: Anglický jazyk – rozřazovací test. Prosíme Vás o vyplnění příslušného testu (instrukce a test budou doplněny nejpozději do 23. 06. 2025).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400" dirty="0"/>
              <a:t>Každý student je povinen vyplnit test nejpozději do 29. 08. 2025, jinak nebude zařazen do příslušné úrovně a nemůže mu být přiřazen správný kód předmětu (student si tak zbytečně vytváří svůj vlastní problém při tvorbě osobního rozvrhu výuky).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400" dirty="0"/>
              <a:t>Test dostupný zde </a:t>
            </a:r>
            <a:r>
              <a:rPr lang="cs-CZ" sz="1400" dirty="0">
                <a:hlinkClick r:id="rId3"/>
              </a:rPr>
              <a:t>https://www.muvs.cvut.cz/zajemci-o-studium/prijimaci-rizeni/zapisy/</a:t>
            </a:r>
            <a:r>
              <a:rPr lang="cs-CZ" sz="1400" dirty="0"/>
              <a:t> </a:t>
            </a:r>
            <a:r>
              <a:rPr lang="cs-CZ" sz="1400" b="1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89927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 CZ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chnika">
      <a:majorFont>
        <a:latin typeface="Technika-Bold"/>
        <a:ea typeface=""/>
        <a:cs typeface=""/>
      </a:majorFont>
      <a:minorFont>
        <a:latin typeface="Technika"/>
        <a:ea typeface=""/>
        <a:cs typeface="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CZ.potx" id="{1BD4F44E-F71F-4A14-9EF9-FF6613634235}" vid="{496B007D-76DB-4922-86C8-13F7F6C54EC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E5C044A744A63418EA28A7D289BCFBD" ma:contentTypeVersion="1" ma:contentTypeDescription="Vytvoří nový dokument" ma:contentTypeScope="" ma:versionID="1946d90a1db05edac4ffd4eb07551333">
  <xsd:schema xmlns:xsd="http://www.w3.org/2001/XMLSchema" xmlns:xs="http://www.w3.org/2001/XMLSchema" xmlns:p="http://schemas.microsoft.com/office/2006/metadata/properties" xmlns:ns2="1f21efa9-a403-444a-8169-4661883491ca" targetNamespace="http://schemas.microsoft.com/office/2006/metadata/properties" ma:root="true" ma:fieldsID="d105a48a8f9afc550fc0f5e3d281a87d" ns2:_="">
    <xsd:import namespace="1f21efa9-a403-444a-8169-4661883491ca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21efa9-a403-444a-8169-4661883491c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A8488A2-C2BF-4A96-AB52-201E246138C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061E207-7313-4458-BFD4-A3B1C71362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21efa9-a403-444a-8169-4661883491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4D3BA84-1CE7-4F35-9AE5-D67463B2405F}">
  <ds:schemaRefs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1f21efa9-a403-444a-8169-4661883491ca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 CZ</Template>
  <TotalTime>28745</TotalTime>
  <Words>2023</Words>
  <Application>Microsoft Office PowerPoint</Application>
  <PresentationFormat>Předvádění na obrazovce (4:3)</PresentationFormat>
  <Paragraphs>152</Paragraphs>
  <Slides>12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Technika-Bold</vt:lpstr>
      <vt:lpstr>Technika</vt:lpstr>
      <vt:lpstr>PowerPoint CZ</vt:lpstr>
      <vt:lpstr>ZÁPISY DO STUDIA AKADEMICKÝ ROK 2025/2026   </vt:lpstr>
      <vt:lpstr>STUDIJNÍ ODDĚLENÍ MÚVS </vt:lpstr>
      <vt:lpstr>STUDIJNÍ ODDĚLENÍ MÚVS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Kateřina Pavlíčková</dc:creator>
  <cp:lastModifiedBy>Libor Cupal</cp:lastModifiedBy>
  <cp:revision>158</cp:revision>
  <cp:lastPrinted>2022-06-16T13:50:05Z</cp:lastPrinted>
  <dcterms:created xsi:type="dcterms:W3CDTF">2016-08-25T06:20:37Z</dcterms:created>
  <dcterms:modified xsi:type="dcterms:W3CDTF">2025-06-04T03:59:41Z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0x010100DE5C044A744A63418EA28A7D289BCFBD</vt:lpwstr>
  </property>
</Properties>
</file>