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3"/>
  </p:sldMasterIdLst>
  <p:sldIdLst>
    <p:sldId id="256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301" r:id="rId12"/>
    <p:sldId id="287" r:id="rId13"/>
    <p:sldId id="306" r:id="rId14"/>
    <p:sldId id="288" r:id="rId15"/>
    <p:sldId id="289" r:id="rId16"/>
    <p:sldId id="320" r:id="rId17"/>
    <p:sldId id="322" r:id="rId18"/>
    <p:sldId id="321" r:id="rId19"/>
    <p:sldId id="290" r:id="rId20"/>
    <p:sldId id="292" r:id="rId21"/>
    <p:sldId id="325" r:id="rId22"/>
    <p:sldId id="293" r:id="rId23"/>
    <p:sldId id="323" r:id="rId24"/>
    <p:sldId id="271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46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3FDB29-9914-4243-9CE7-F2BD8859CEA5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306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2503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1185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85338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2794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4509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8439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37484-A8BD-436A-BB5A-7F885B6DE27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1080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7063A-9624-41BA-AEDE-E81D40CE332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021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6894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7993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554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378AE-E73F-457D-ACD8-9BB5035B858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82160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7853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274F7-6B7B-423F-ACD3-56A8BCF345B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5185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5080C-987E-4F71-B06C-00293644C352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0235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866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254E0-3D1D-4300-85AC-1BF593628A5D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3584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2F271AC-7A80-4F60-BE54-3F57362103F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958975"/>
            <a:ext cx="12192000" cy="1470025"/>
          </a:xfrm>
        </p:spPr>
        <p:txBody>
          <a:bodyPr/>
          <a:lstStyle/>
          <a:p>
            <a:pPr algn="ctr" eaLnBrk="1" hangingPunct="1">
              <a:defRPr/>
            </a:pPr>
            <a:r>
              <a:rPr lang="uk-UA" altLang="cs-CZ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Цілі проекту</a:t>
            </a:r>
            <a:endParaRPr lang="cs-CZ" altLang="cs-CZ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C3F76736-1202-E575-C54E-1F7B91E1E0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733800"/>
            <a:ext cx="12192000" cy="2667000"/>
          </a:xfrm>
        </p:spPr>
        <p:txBody>
          <a:bodyPr>
            <a:normAutofit/>
          </a:bodyPr>
          <a:lstStyle/>
          <a:p>
            <a:pPr algn="ctr"/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1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</a:t>
            </a:r>
            <a:r>
              <a:rPr lang="uk-UA" sz="28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Мартін </a:t>
            </a:r>
            <a:r>
              <a:rPr lang="uk-UA" sz="28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Машталка</a:t>
            </a:r>
            <a:r>
              <a:rPr lang="cs-CZ" sz="11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</a:p>
          <a:p>
            <a:pPr algn="ctr"/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ЧТУ в Празі</a:t>
            </a:r>
            <a:endParaRPr lang="cs-CZ" sz="12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Інституту вищих досліджень імені </a:t>
            </a:r>
            <a:r>
              <a:rPr lang="uk-UA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Масарика</a:t>
            </a:r>
            <a:r>
              <a:rPr lang="uk-UA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</a:t>
            </a: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державного </a:t>
            </a:r>
            <a:r>
              <a:rPr lang="ru-RU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регіональних</a:t>
            </a: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наук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martin.mastalka@cvut.cz.cz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2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BEDFF33-39A6-0AA7-EA49-08C3B0694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01865"/>
            <a:ext cx="2133600" cy="1041135"/>
          </a:xfrm>
          <a:prstGeom prst="rect">
            <a:avLst/>
          </a:prstGeom>
        </p:spPr>
      </p:pic>
      <p:pic>
        <p:nvPicPr>
          <p:cNvPr id="1026" name="Picture 2" descr="User picture">
            <a:extLst>
              <a:ext uri="{FF2B5EF4-FFF2-40B4-BE49-F238E27FC236}">
                <a16:creationId xmlns:a16="http://schemas.microsoft.com/office/drawing/2014/main" id="{C1FC9C1F-A7FE-7D29-59CD-02975964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1828800" cy="23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12D041-046D-4B80-BF1A-416F1014D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0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Елементи стратегії проекту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7" name="Nadpis 1">
            <a:extLst>
              <a:ext uri="{FF2B5EF4-FFF2-40B4-BE49-F238E27FC236}">
                <a16:creationId xmlns:a16="http://schemas.microsoft.com/office/drawing/2014/main" id="{2795666A-9C2D-78FE-4F76-733DDCF83BC7}"/>
              </a:ext>
            </a:extLst>
          </p:cNvPr>
          <p:cNvSpPr txBox="1">
            <a:spLocks/>
          </p:cNvSpPr>
          <p:nvPr/>
        </p:nvSpPr>
        <p:spPr bwMode="auto">
          <a:xfrm>
            <a:off x="1066800" y="1216026"/>
            <a:ext cx="10210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початковий стан,</a:t>
            </a:r>
          </a:p>
          <a:p>
            <a:r>
              <a:rPr lang="uk-UA" altLang="cs-CZ" dirty="0"/>
              <a:t>цільовий стан - чого я хочу досягти,</a:t>
            </a:r>
          </a:p>
          <a:p>
            <a:r>
              <a:rPr lang="uk-UA" altLang="cs-CZ" dirty="0"/>
              <a:t>спосіб досягнення змін – вибір конкретної стратегії з кількох варіантів,</a:t>
            </a:r>
          </a:p>
          <a:p>
            <a:r>
              <a:rPr lang="uk-UA" altLang="cs-CZ" dirty="0"/>
              <a:t>внесок, користь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E066EEB9-2870-464B-B35F-D88D29A89948}"/>
              </a:ext>
            </a:extLst>
          </p:cNvPr>
          <p:cNvSpPr txBox="1">
            <a:spLocks/>
          </p:cNvSpPr>
          <p:nvPr/>
        </p:nvSpPr>
        <p:spPr bwMode="auto">
          <a:xfrm>
            <a:off x="685800" y="457200"/>
            <a:ext cx="9296400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ct val="0"/>
              </a:spcBef>
              <a:buNone/>
              <a:defRPr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/>
              <a:t>Стандартизована матриця логічної структури</a:t>
            </a:r>
            <a:endParaRPr lang="cs-CZ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779BFD-5B0D-BEB2-5653-CEAE106CB36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166" t="33333" r="25000" b="23333"/>
          <a:stretch/>
        </p:blipFill>
        <p:spPr>
          <a:xfrm>
            <a:off x="1295400" y="1131571"/>
            <a:ext cx="8968736" cy="52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7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F770182-5AA6-40C8-9B89-5F2AC98A42E3}"/>
              </a:ext>
            </a:extLst>
          </p:cNvPr>
          <p:cNvSpPr txBox="1">
            <a:spLocks/>
          </p:cNvSpPr>
          <p:nvPr/>
        </p:nvSpPr>
        <p:spPr bwMode="auto">
          <a:xfrm>
            <a:off x="1066800" y="1219201"/>
            <a:ext cx="10210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uk-UA" altLang="cs-CZ" dirty="0"/>
              <a:t>заява на субсидію на 1 сторінці А4, містить 4 рядки та 4 стовпці, є посилання між окремими клітинками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метод визначення основної стратегії проекту (вигоди, цілі, заходи, результати, міжнародно визнані</a:t>
            </a:r>
            <a:br>
              <a:rPr lang="cs-CZ" altLang="cs-CZ" dirty="0"/>
            </a:br>
            <a:r>
              <a:rPr lang="cs-CZ" altLang="cs-CZ" dirty="0"/>
              <a:t> </a:t>
            </a:r>
            <a:br>
              <a:rPr lang="cs-CZ" altLang="cs-CZ" dirty="0"/>
            </a:br>
            <a:r>
              <a:rPr lang="uk-UA" altLang="cs-CZ" dirty="0"/>
              <a:t>Логічна матриця</a:t>
            </a:r>
            <a:br>
              <a:rPr lang="cs-CZ" altLang="cs-CZ" dirty="0"/>
            </a:br>
            <a:r>
              <a:rPr lang="uk-UA" altLang="cs-CZ" dirty="0"/>
              <a:t>Метод</a:t>
            </a:r>
            <a:r>
              <a:rPr lang="cs-CZ" altLang="cs-CZ" dirty="0"/>
              <a:t> LR</a:t>
            </a:r>
            <a:br>
              <a:rPr lang="cs-CZ" altLang="cs-CZ" dirty="0"/>
            </a:br>
            <a:r>
              <a:rPr lang="uk-UA" altLang="cs-CZ" dirty="0"/>
              <a:t>Метод</a:t>
            </a:r>
            <a:r>
              <a:rPr lang="cs-CZ" altLang="cs-CZ" dirty="0"/>
              <a:t> LFM</a:t>
            </a:r>
            <a:br>
              <a:rPr lang="cs-CZ" altLang="cs-CZ" dirty="0"/>
            </a:br>
            <a:r>
              <a:rPr lang="cs-CZ" altLang="cs-CZ" dirty="0"/>
              <a:t>Logframe</a:t>
            </a:r>
            <a:br>
              <a:rPr lang="cs-CZ" altLang="cs-CZ" dirty="0"/>
            </a:br>
            <a:r>
              <a:rPr lang="cs-CZ" altLang="cs-CZ" dirty="0"/>
              <a:t>Logframe Matrix</a:t>
            </a:r>
            <a:br>
              <a:rPr lang="cs-CZ" altLang="cs-CZ" dirty="0"/>
            </a:br>
            <a:r>
              <a:rPr lang="cs-CZ" altLang="cs-CZ" dirty="0"/>
              <a:t>LFM - Logical Framework Matrix</a:t>
            </a:r>
            <a:br>
              <a:rPr lang="cs-CZ" altLang="cs-CZ" dirty="0"/>
            </a:br>
            <a:r>
              <a:rPr lang="cs-CZ" altLang="cs-CZ" dirty="0"/>
              <a:t>LFA – Logial Framework Approach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AF692504-425F-17A8-3240-46D1644F3191}"/>
              </a:ext>
            </a:extLst>
          </p:cNvPr>
          <p:cNvSpPr txBox="1">
            <a:spLocks/>
          </p:cNvSpPr>
          <p:nvPr/>
        </p:nvSpPr>
        <p:spPr>
          <a:xfrm>
            <a:off x="533400" y="457201"/>
            <a:ext cx="9448800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Логічна структура (матриця, рамка)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1435FF1F-1336-4F14-0517-F5C4DC7CEED6}"/>
              </a:ext>
            </a:extLst>
          </p:cNvPr>
          <p:cNvSpPr txBox="1">
            <a:spLocks/>
          </p:cNvSpPr>
          <p:nvPr/>
        </p:nvSpPr>
        <p:spPr bwMode="auto">
          <a:xfrm>
            <a:off x="1066800" y="1295401"/>
            <a:ext cx="10058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uk-UA" altLang="cs-CZ" dirty="0"/>
              <a:t>інструмент для перетворення проекту в набір структурованих і </a:t>
            </a:r>
            <a:r>
              <a:rPr lang="uk-UA" altLang="cs-CZ" dirty="0" err="1"/>
              <a:t>логічно</a:t>
            </a:r>
            <a:r>
              <a:rPr lang="uk-UA" altLang="cs-CZ" dirty="0"/>
              <a:t> пов'язаних файлів і посилань;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аналітичний інструмент, що допомагає щодо підготовки, впровадження, моніторингу та оцінку проектів;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інструмент для структурування та організації проектного мислення;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інструмент для аналізу існуючих проблем і основа для формулювання відповідних рішень у вигляді </a:t>
            </a:r>
            <a:r>
              <a:rPr lang="uk-UA" altLang="cs-CZ" dirty="0" err="1"/>
              <a:t>підпроектів</a:t>
            </a:r>
            <a:r>
              <a:rPr lang="uk-UA" altLang="cs-CZ" dirty="0"/>
              <a:t>,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найчастіше логічна структура використовується при складанні проектних планів або самих проектів</a:t>
            </a:r>
            <a:r>
              <a:rPr lang="cs-CZ" altLang="cs-CZ" dirty="0"/>
              <a:t>.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0697AA7-D7A1-D100-AF6F-FA5B73FCE284}"/>
              </a:ext>
            </a:extLst>
          </p:cNvPr>
          <p:cNvSpPr txBox="1">
            <a:spLocks/>
          </p:cNvSpPr>
          <p:nvPr/>
        </p:nvSpPr>
        <p:spPr>
          <a:xfrm>
            <a:off x="533400" y="457201"/>
            <a:ext cx="9448800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Логічна структура (матриця, рамка)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1435FF1F-1336-4F14-0517-F5C4DC7CEED6}"/>
              </a:ext>
            </a:extLst>
          </p:cNvPr>
          <p:cNvSpPr txBox="1">
            <a:spLocks/>
          </p:cNvSpPr>
          <p:nvPr/>
        </p:nvSpPr>
        <p:spPr bwMode="auto">
          <a:xfrm>
            <a:off x="1066800" y="1597025"/>
            <a:ext cx="106680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uk-UA" altLang="cs-CZ" dirty="0"/>
              <a:t>Дозволяє</a:t>
            </a:r>
            <a:endParaRPr lang="cs-CZ" altLang="cs-CZ" dirty="0"/>
          </a:p>
          <a:p>
            <a:pPr>
              <a:lnSpc>
                <a:spcPct val="120000"/>
              </a:lnSpc>
            </a:pPr>
            <a:r>
              <a:rPr lang="uk-UA" altLang="cs-CZ" dirty="0"/>
              <a:t>організація та систематизація думок про проект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специфікація взаємозв'язків між ціллю, метою, результатом і окремими видами діяльності щодо проекту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чітке визначення показників і критеріїв ефективності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проведення контролю досягнення цілей, мети, реалізації результатів та заходів проекту</a:t>
            </a:r>
          </a:p>
          <a:p>
            <a:pPr>
              <a:lnSpc>
                <a:spcPct val="120000"/>
              </a:lnSpc>
            </a:pPr>
            <a:r>
              <a:rPr lang="uk-UA" altLang="cs-CZ" dirty="0"/>
              <a:t>мати швидкий і зрозумілий огляд змісту, обсягу та фокусу проекту</a:t>
            </a:r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A009F477-7645-93CA-2787-640DFA42ECA3}"/>
              </a:ext>
            </a:extLst>
          </p:cNvPr>
          <p:cNvSpPr txBox="1">
            <a:spLocks/>
          </p:cNvSpPr>
          <p:nvPr/>
        </p:nvSpPr>
        <p:spPr>
          <a:xfrm>
            <a:off x="533400" y="457201"/>
            <a:ext cx="9448800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Логічна структура (матриця, рамка)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20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1435FF1F-1336-4F14-0517-F5C4DC7CEED6}"/>
              </a:ext>
            </a:extLst>
          </p:cNvPr>
          <p:cNvSpPr txBox="1">
            <a:spLocks/>
          </p:cNvSpPr>
          <p:nvPr/>
        </p:nvSpPr>
        <p:spPr bwMode="auto">
          <a:xfrm>
            <a:off x="1066800" y="1597025"/>
            <a:ext cx="108204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altLang="cs-CZ" dirty="0"/>
              <a:t>Стандартні припущення методу</a:t>
            </a:r>
            <a:r>
              <a:rPr lang="cs-CZ" altLang="cs-CZ" dirty="0"/>
              <a:t>: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сила пропозиції полягає в її продуманості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командна робота гарантує якість дизайну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цілі повинні бути сформульовані як такі, що піддаються вимірюванню, і повинно бути визначено, як і коли вони будуть виміряні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діяльність необхідно розташувати в правильній послідовності й оцінити, як вона вплине на поставлені цілі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чітке формулювання обов'язкових гіпотез покращує дизайн проекту</a:t>
            </a:r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EADA19E6-B96A-E350-3E77-7C03DD6FA1BC}"/>
              </a:ext>
            </a:extLst>
          </p:cNvPr>
          <p:cNvSpPr txBox="1">
            <a:spLocks/>
          </p:cNvSpPr>
          <p:nvPr/>
        </p:nvSpPr>
        <p:spPr>
          <a:xfrm>
            <a:off x="533400" y="457201"/>
            <a:ext cx="9448800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Логічна структура (матриця, рамка)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128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Nadpis 1">
            <a:extLst>
              <a:ext uri="{FF2B5EF4-FFF2-40B4-BE49-F238E27FC236}">
                <a16:creationId xmlns:a16="http://schemas.microsoft.com/office/drawing/2014/main" id="{1435FF1F-1336-4F14-0517-F5C4DC7CEED6}"/>
              </a:ext>
            </a:extLst>
          </p:cNvPr>
          <p:cNvSpPr txBox="1">
            <a:spLocks/>
          </p:cNvSpPr>
          <p:nvPr/>
        </p:nvSpPr>
        <p:spPr bwMode="auto">
          <a:xfrm>
            <a:off x="1066800" y="1597025"/>
            <a:ext cx="108204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uk-UA" altLang="cs-CZ" dirty="0"/>
              <a:t>Стандартні припущення методу</a:t>
            </a:r>
            <a:r>
              <a:rPr lang="cs-CZ" altLang="cs-CZ" dirty="0"/>
              <a:t>: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припущення щодо зовнішніх впливів повинні бути чітко визначені на кожному диференційованому рівні проекту, необхідні та достатні умови для досягнення мети на найвищому рівні повинні бути встановлені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загальна логіка проекту визначається процесом наближення того, що ми можемо виміряти, що ми можемо контролювати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показників, що можна об'єктивно виміряти повинна бути мінімальна кількість</a:t>
            </a:r>
          </a:p>
          <a:p>
            <a:pPr>
              <a:lnSpc>
                <a:spcPct val="100000"/>
              </a:lnSpc>
            </a:pPr>
            <a:r>
              <a:rPr lang="uk-UA" altLang="cs-CZ" dirty="0"/>
              <a:t>припущення та ризики повинні включати умови та фактори, що не були обрані для прямого контролю в рамках проекту</a:t>
            </a:r>
            <a:endParaRPr lang="cs-CZ" alt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90581105-8C3D-24A7-76D5-B15F32D3265D}"/>
              </a:ext>
            </a:extLst>
          </p:cNvPr>
          <p:cNvSpPr txBox="1">
            <a:spLocks/>
          </p:cNvSpPr>
          <p:nvPr/>
        </p:nvSpPr>
        <p:spPr>
          <a:xfrm>
            <a:off x="533400" y="457201"/>
            <a:ext cx="9448800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Логічна структура (матриця, рамка)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98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895B87-DD48-AECA-C867-9E5E6D40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61" t="25555" r="24306" b="15556"/>
          <a:stretch/>
        </p:blipFill>
        <p:spPr>
          <a:xfrm>
            <a:off x="609600" y="1066800"/>
            <a:ext cx="10744200" cy="55071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5807D15-EE89-D6C2-EB02-44A699E61F78}"/>
              </a:ext>
            </a:extLst>
          </p:cNvPr>
          <p:cNvSpPr txBox="1">
            <a:spLocks/>
          </p:cNvSpPr>
          <p:nvPr/>
        </p:nvSpPr>
        <p:spPr bwMode="auto">
          <a:xfrm>
            <a:off x="708664" y="457201"/>
            <a:ext cx="9273536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ct val="0"/>
              </a:spcBef>
              <a:buNone/>
              <a:defRPr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/>
              <a:t>Стандартизована матриця логічної структури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FD0FF-F6FE-439C-8808-A599A584D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Задум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7" name="Nadpis 1">
            <a:extLst>
              <a:ext uri="{FF2B5EF4-FFF2-40B4-BE49-F238E27FC236}">
                <a16:creationId xmlns:a16="http://schemas.microsoft.com/office/drawing/2014/main" id="{CFAA5BDD-9314-FFE0-58CE-371F34675922}"/>
              </a:ext>
            </a:extLst>
          </p:cNvPr>
          <p:cNvSpPr txBox="1">
            <a:spLocks/>
          </p:cNvSpPr>
          <p:nvPr/>
        </p:nvSpPr>
        <p:spPr bwMode="auto">
          <a:xfrm>
            <a:off x="1066800" y="1371600"/>
            <a:ext cx="108966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декларує причину реалізації проекту та відповідає на питання ЧОМУ ми хочемо досягти вказаної зміни, яку ми вкладаємо в досягнення цілі,</a:t>
            </a:r>
          </a:p>
          <a:p>
            <a:r>
              <a:rPr lang="uk-UA" altLang="cs-CZ" dirty="0"/>
              <a:t>опис довгострокових переваг проекту, що досягаються після завершення реалізації,</a:t>
            </a:r>
          </a:p>
          <a:p>
            <a:r>
              <a:rPr lang="uk-UA" altLang="cs-CZ" dirty="0"/>
              <a:t>можуть бути, наприклад, конкретні цілі програм субсидій ЄС, стратегічні цілі компанії,</a:t>
            </a:r>
          </a:p>
          <a:p>
            <a:r>
              <a:rPr lang="uk-UA" altLang="cs-CZ" dirty="0"/>
              <a:t>обґрунтування, «легалізація» необхідності реалізації проекту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895B87-DD48-AECA-C867-9E5E6D400D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861" t="25555" r="24306" b="15556"/>
          <a:stretch/>
        </p:blipFill>
        <p:spPr>
          <a:xfrm>
            <a:off x="609600" y="1066800"/>
            <a:ext cx="10744200" cy="55071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5807D15-EE89-D6C2-EB02-44A699E61F78}"/>
              </a:ext>
            </a:extLst>
          </p:cNvPr>
          <p:cNvSpPr txBox="1">
            <a:spLocks/>
          </p:cNvSpPr>
          <p:nvPr/>
        </p:nvSpPr>
        <p:spPr bwMode="auto">
          <a:xfrm>
            <a:off x="708664" y="457201"/>
            <a:ext cx="9273536" cy="536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spcBef>
                <a:spcPct val="0"/>
              </a:spcBef>
              <a:buNone/>
              <a:defRPr sz="3600" b="1" i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/>
              <a:t>Стандартизована матриця логічної структури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788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79BF03-5323-459E-BCB9-89DC1B5D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/>
          <a:lstStyle/>
          <a:p>
            <a:pPr algn="l">
              <a:defRPr/>
            </a:pP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Проект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Nadpis 1">
            <a:extLst>
              <a:ext uri="{FF2B5EF4-FFF2-40B4-BE49-F238E27FC236}">
                <a16:creationId xmlns:a16="http://schemas.microsoft.com/office/drawing/2014/main" id="{D5BE5F74-2C5B-47BF-2EB7-269BAFEC2769}"/>
              </a:ext>
            </a:extLst>
          </p:cNvPr>
          <p:cNvSpPr txBox="1">
            <a:spLocks/>
          </p:cNvSpPr>
          <p:nvPr/>
        </p:nvSpPr>
        <p:spPr bwMode="auto">
          <a:xfrm>
            <a:off x="1066800" y="1216026"/>
            <a:ext cx="10515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проект - це зміна з початкового стану до цільового (цільовий стан повинен бути якісним),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необхідність переконати зацікавлені сторони в необхідності змін,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унікальний, обмежений за часом і ресурсами процес, реалізований для отримання запланованих результатів (виконання цілей проекту) необхідної якості та відповідно до діючих стандартів</a:t>
            </a:r>
            <a:r>
              <a:rPr lang="cs-CZ" altLang="cs-CZ" sz="2800" dirty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38508-A305-40B1-B4DD-E44059D02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57201"/>
            <a:ext cx="92202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Ціль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5" name="Nadpis 1">
            <a:extLst>
              <a:ext uri="{FF2B5EF4-FFF2-40B4-BE49-F238E27FC236}">
                <a16:creationId xmlns:a16="http://schemas.microsoft.com/office/drawing/2014/main" id="{067C3F46-F89F-972C-8ADF-25A3DC42C58D}"/>
              </a:ext>
            </a:extLst>
          </p:cNvPr>
          <p:cNvSpPr txBox="1">
            <a:spLocks/>
          </p:cNvSpPr>
          <p:nvPr/>
        </p:nvSpPr>
        <p:spPr bwMode="auto">
          <a:xfrm>
            <a:off x="1066800" y="1066801"/>
            <a:ext cx="10820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описує фокус проекту та відповідає на питання ЩО (ЧОГО) ми хочемо досягнути в кінці реалізації проекту,</a:t>
            </a:r>
          </a:p>
          <a:p>
            <a:r>
              <a:rPr lang="uk-UA" altLang="cs-CZ" dirty="0"/>
              <a:t>яку конкретну зміну повинен забезпечити проект? Який бажаний цільовий стан? Для кожного проекту повинна бути лише одна ціль!</a:t>
            </a:r>
          </a:p>
          <a:p>
            <a:r>
              <a:rPr lang="uk-UA" altLang="cs-CZ" dirty="0"/>
              <a:t>якщо є більше однієї цілі, для кожної цілі необхідно сформувати окремий проект,</a:t>
            </a:r>
          </a:p>
          <a:p>
            <a:r>
              <a:rPr lang="uk-UA" altLang="cs-CZ" dirty="0"/>
              <a:t>ціль розуміється як певна якісна та кількісна зміна, яку команда, зазвичай, не в змозі досягти безпосередньо, а лише через певні результати</a:t>
            </a:r>
            <a:r>
              <a:rPr lang="cs-CZ" altLang="cs-CZ" dirty="0"/>
              <a:t>.</a:t>
            </a:r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38508-A305-40B1-B4DD-E44059D02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57201"/>
            <a:ext cx="92202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І </a:t>
            </a:r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яка тепер буде ваша ціль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cs-CZ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18435" name="Nadpis 1">
            <a:extLst>
              <a:ext uri="{FF2B5EF4-FFF2-40B4-BE49-F238E27FC236}">
                <a16:creationId xmlns:a16="http://schemas.microsoft.com/office/drawing/2014/main" id="{067C3F46-F89F-972C-8ADF-25A3DC42C58D}"/>
              </a:ext>
            </a:extLst>
          </p:cNvPr>
          <p:cNvSpPr txBox="1">
            <a:spLocks/>
          </p:cNvSpPr>
          <p:nvPr/>
        </p:nvSpPr>
        <p:spPr bwMode="auto">
          <a:xfrm>
            <a:off x="1066800" y="1978025"/>
            <a:ext cx="10820400" cy="472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Визначте ціль свого проекту</a:t>
            </a:r>
            <a:endParaRPr lang="cs-CZ" altLang="cs-CZ" dirty="0"/>
          </a:p>
          <a:p>
            <a:pPr lvl="1"/>
            <a:r>
              <a:rPr lang="uk-UA" altLang="cs-CZ" dirty="0"/>
              <a:t>Увага на ціль «побудувати стадіон».</a:t>
            </a:r>
            <a:r>
              <a:rPr lang="cs-CZ" altLang="cs-CZ" dirty="0"/>
              <a:t>“</a:t>
            </a:r>
          </a:p>
          <a:p>
            <a:r>
              <a:rPr lang="uk-UA" altLang="cs-CZ" dirty="0"/>
              <a:t>Пов’яжіть цілі свого проекту з цілями міста чи регіону</a:t>
            </a:r>
          </a:p>
          <a:p>
            <a:r>
              <a:rPr lang="uk-UA" altLang="cs-CZ" dirty="0"/>
              <a:t>Визначте, яким цілям міста чи регіону сприяє </a:t>
            </a:r>
            <a:r>
              <a:rPr lang="ru-RU" altLang="cs-CZ" dirty="0"/>
              <a:t>ваш проект</a:t>
            </a:r>
            <a:endParaRPr lang="cs-CZ" altLang="cs-CZ" dirty="0"/>
          </a:p>
          <a:p>
            <a:r>
              <a:rPr lang="uk-UA" altLang="cs-CZ" dirty="0"/>
              <a:t>Залиште результати </a:t>
            </a:r>
            <a:r>
              <a:rPr lang="ru-RU" altLang="cs-CZ" dirty="0"/>
              <a:t>в гугл-форму до </a:t>
            </a:r>
            <a:r>
              <a:rPr lang="uk-UA" altLang="cs-CZ" dirty="0"/>
              <a:t>кінця сьогоднішнього </a:t>
            </a:r>
            <a:r>
              <a:rPr lang="ru-RU" altLang="cs-CZ" dirty="0"/>
              <a:t>дня, </a:t>
            </a:r>
            <a:r>
              <a:rPr lang="uk-UA" altLang="cs-CZ" dirty="0"/>
              <a:t>посилання</a:t>
            </a:r>
            <a:r>
              <a:rPr lang="ru-RU" altLang="cs-CZ" dirty="0"/>
              <a:t> на </a:t>
            </a:r>
            <a:r>
              <a:rPr lang="uk-UA" altLang="cs-CZ" dirty="0"/>
              <a:t>неї ви отримаєте</a:t>
            </a:r>
            <a:r>
              <a:rPr lang="ru-RU" altLang="cs-CZ" dirty="0"/>
              <a:t> в </a:t>
            </a:r>
            <a:r>
              <a:rPr lang="uk-UA" altLang="cs-CZ" dirty="0"/>
              <a:t>чаті</a:t>
            </a:r>
            <a:r>
              <a:rPr lang="cs-CZ" altLang="cs-CZ" dirty="0"/>
              <a:t> MS Teams</a:t>
            </a:r>
          </a:p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243511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7C4ABCF-D01D-4E88-95FF-582E461F38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24200" y="1371600"/>
            <a:ext cx="91440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GOOD LUCK</a:t>
            </a:r>
          </a:p>
        </p:txBody>
      </p:sp>
      <p:pic>
        <p:nvPicPr>
          <p:cNvPr id="40963" name="Picture 4" descr="1194986466653224692smiley110">
            <a:extLst>
              <a:ext uri="{FF2B5EF4-FFF2-40B4-BE49-F238E27FC236}">
                <a16:creationId xmlns:a16="http://schemas.microsoft.com/office/drawing/2014/main" id="{9CA6EF46-9C23-5BD8-181A-98B5D83A7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74647"/>
            <a:ext cx="2324100" cy="2316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2E7F287C-ED2C-2BAD-EE45-8B6FFAC4696E}"/>
              </a:ext>
            </a:extLst>
          </p:cNvPr>
          <p:cNvSpPr/>
          <p:nvPr/>
        </p:nvSpPr>
        <p:spPr>
          <a:xfrm>
            <a:off x="-228600" y="-152400"/>
            <a:ext cx="12496800" cy="13459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0D8D928-0BE4-0CC6-47B7-EC8269D22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8838"/>
            <a:ext cx="3276600" cy="99826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id="{61AC5BEC-1926-6790-902A-D82DCF83F696}"/>
              </a:ext>
            </a:extLst>
          </p:cNvPr>
          <p:cNvSpPr/>
          <p:nvPr/>
        </p:nvSpPr>
        <p:spPr>
          <a:xfrm>
            <a:off x="0" y="6181810"/>
            <a:ext cx="12268200" cy="82859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36325D59-D4F8-C52C-906F-EDBB148E9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514810"/>
            <a:ext cx="12192000" cy="2667000"/>
          </a:xfrm>
        </p:spPr>
        <p:txBody>
          <a:bodyPr>
            <a:normAutofit/>
          </a:bodyPr>
          <a:lstStyle/>
          <a:p>
            <a:pPr algn="ctr"/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sz="11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Ing. </a:t>
            </a:r>
            <a:r>
              <a:rPr lang="uk-UA" sz="28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Мартін </a:t>
            </a:r>
            <a:r>
              <a:rPr lang="uk-UA" sz="28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Машталка</a:t>
            </a:r>
            <a:r>
              <a:rPr lang="cs-CZ" sz="11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Ph.D.</a:t>
            </a:r>
          </a:p>
          <a:p>
            <a:pPr algn="ctr"/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cs-CZ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ЧТУ в Празі</a:t>
            </a:r>
            <a:endParaRPr lang="cs-CZ" sz="12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uk-UA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Інституту вищих досліджень імені </a:t>
            </a:r>
            <a:r>
              <a:rPr lang="uk-UA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Масарика</a:t>
            </a:r>
            <a:r>
              <a:rPr lang="uk-UA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Інститут</a:t>
            </a: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державного </a:t>
            </a:r>
            <a:r>
              <a:rPr lang="ru-RU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управління</a:t>
            </a: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та </a:t>
            </a:r>
            <a:r>
              <a:rPr lang="ru-RU" sz="1200" cap="non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регіональних</a:t>
            </a:r>
            <a:r>
              <a:rPr lang="ru-RU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наук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cs-CZ" sz="1200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martin.mastalka@cvut.cz.cz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cs-CZ" sz="1200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17242A-AFA1-43DC-8EC0-FE933EE4C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Атрибути проекту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Nadpis 1">
            <a:extLst>
              <a:ext uri="{FF2B5EF4-FFF2-40B4-BE49-F238E27FC236}">
                <a16:creationId xmlns:a16="http://schemas.microsoft.com/office/drawing/2014/main" id="{B468F6BF-FB82-7BB7-7DBF-D5040CEE713E}"/>
              </a:ext>
            </a:extLst>
          </p:cNvPr>
          <p:cNvSpPr txBox="1">
            <a:spLocks/>
          </p:cNvSpPr>
          <p:nvPr/>
        </p:nvSpPr>
        <p:spPr bwMode="auto">
          <a:xfrm>
            <a:off x="1066800" y="1676400"/>
            <a:ext cx="10134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унікальність і екстенсивність – великий унікальний набір заходів, умов і елементів,</a:t>
            </a:r>
          </a:p>
          <a:p>
            <a:r>
              <a:rPr lang="uk-UA" altLang="cs-CZ" dirty="0"/>
              <a:t>визначення – термін, бюджет, ресурси,</a:t>
            </a:r>
          </a:p>
          <a:p>
            <a:r>
              <a:rPr lang="uk-UA" altLang="cs-CZ" dirty="0"/>
              <a:t>різноманітність – потреба прийняття рішень командою проекту, потреба в навичках з різних сфер,</a:t>
            </a:r>
          </a:p>
          <a:p>
            <a:r>
              <a:rPr lang="uk-UA" altLang="cs-CZ" dirty="0"/>
              <a:t>складність, заплутаність,</a:t>
            </a:r>
          </a:p>
          <a:p>
            <a:r>
              <a:rPr lang="uk-UA" altLang="cs-CZ" dirty="0"/>
              <a:t>ризик вище середнього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A440C4-5DB9-4420-A861-8E0A7C34E6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457201"/>
            <a:ext cx="92202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Програма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23" name="Nadpis 1">
            <a:extLst>
              <a:ext uri="{FF2B5EF4-FFF2-40B4-BE49-F238E27FC236}">
                <a16:creationId xmlns:a16="http://schemas.microsoft.com/office/drawing/2014/main" id="{60FD768D-E743-FF62-5A83-F181320F6553}"/>
              </a:ext>
            </a:extLst>
          </p:cNvPr>
          <p:cNvSpPr txBox="1">
            <a:spLocks/>
          </p:cNvSpPr>
          <p:nvPr/>
        </p:nvSpPr>
        <p:spPr bwMode="auto">
          <a:xfrm>
            <a:off x="1066800" y="1216026"/>
            <a:ext cx="101346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група пов'язаних проектів та інших дій (заходів), що виникають для досягнення стратегічної цілі компанії,</a:t>
            </a:r>
          </a:p>
          <a:p>
            <a:r>
              <a:rPr lang="uk-UA" altLang="cs-CZ" dirty="0"/>
              <a:t>обмежена часом і вартістю,</a:t>
            </a:r>
          </a:p>
          <a:p>
            <a:r>
              <a:rPr lang="uk-UA" altLang="cs-CZ" dirty="0"/>
              <a:t>довгострокова,</a:t>
            </a:r>
          </a:p>
          <a:p>
            <a:r>
              <a:rPr lang="uk-UA" altLang="cs-CZ" dirty="0"/>
              <a:t>вона не планується з надмірними деталями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6D169-34C0-444F-A5A7-B75C0A73B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Портфоліо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7" name="Nadpis 1">
            <a:extLst>
              <a:ext uri="{FF2B5EF4-FFF2-40B4-BE49-F238E27FC236}">
                <a16:creationId xmlns:a16="http://schemas.microsoft.com/office/drawing/2014/main" id="{2457BFCA-B506-9320-DF02-EEE7C896F7CB}"/>
              </a:ext>
            </a:extLst>
          </p:cNvPr>
          <p:cNvSpPr txBox="1">
            <a:spLocks/>
          </p:cNvSpPr>
          <p:nvPr/>
        </p:nvSpPr>
        <p:spPr bwMode="auto">
          <a:xfrm>
            <a:off x="1066800" y="1520825"/>
            <a:ext cx="10058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групування проектів і програм для координації,</a:t>
            </a:r>
          </a:p>
          <a:p>
            <a:r>
              <a:rPr lang="uk-UA" altLang="cs-CZ" dirty="0"/>
              <a:t>не має початку, завершення чи конкретних цілей,</a:t>
            </a:r>
          </a:p>
          <a:p>
            <a:r>
              <a:rPr lang="uk-UA" altLang="cs-CZ" dirty="0"/>
              <a:t>проекти з портфоліо не повинні бути фактично пов'язані,</a:t>
            </a:r>
          </a:p>
          <a:p>
            <a:r>
              <a:rPr lang="uk-UA" altLang="cs-CZ" dirty="0"/>
              <a:t>управління портфоліо = встановлення пріоритетів (проекти з портфоліо конкурують один з одним за ресурси, що спільно використовуються в портфоліо,</a:t>
            </a:r>
          </a:p>
          <a:p>
            <a:r>
              <a:rPr lang="uk-UA" altLang="cs-CZ" dirty="0"/>
              <a:t>Портфельний менеджер приймає рішення про важливість і пріоритетність окремих цілей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C5F9DA-386C-489A-A2AC-32F8AB5E4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Фаза проекту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1" name="Nadpis 1">
            <a:extLst>
              <a:ext uri="{FF2B5EF4-FFF2-40B4-BE49-F238E27FC236}">
                <a16:creationId xmlns:a16="http://schemas.microsoft.com/office/drawing/2014/main" id="{BC64E89E-8EAC-F2A9-268A-E5724F1C998E}"/>
              </a:ext>
            </a:extLst>
          </p:cNvPr>
          <p:cNvSpPr txBox="1">
            <a:spLocks/>
          </p:cNvSpPr>
          <p:nvPr/>
        </p:nvSpPr>
        <p:spPr bwMode="auto">
          <a:xfrm>
            <a:off x="1066800" y="1216026"/>
            <a:ext cx="10058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 err="1"/>
              <a:t>Передпроектна</a:t>
            </a:r>
            <a:r>
              <a:rPr lang="uk-UA" altLang="cs-CZ" dirty="0"/>
              <a:t> фаза</a:t>
            </a:r>
            <a:endParaRPr lang="cs-CZ" altLang="cs-CZ" dirty="0"/>
          </a:p>
          <a:p>
            <a:pPr lvl="1"/>
            <a:r>
              <a:rPr lang="uk-UA" altLang="cs-CZ" dirty="0">
                <a:latin typeface="Calibri" panose="020F0502020204030204" pitchFamily="34" charset="0"/>
                <a:cs typeface="Calibri" panose="020F0502020204030204" pitchFamily="34" charset="0"/>
              </a:rPr>
              <a:t>оцінка можливостей - дослідження можливостей,</a:t>
            </a:r>
          </a:p>
          <a:p>
            <a:pPr lvl="1"/>
            <a:r>
              <a:rPr lang="uk-UA" altLang="cs-CZ" dirty="0">
                <a:latin typeface="Calibri" panose="020F0502020204030204" pitchFamily="34" charset="0"/>
                <a:cs typeface="Calibri" panose="020F0502020204030204" pitchFamily="34" charset="0"/>
              </a:rPr>
              <a:t>оцінка реалізації – техніко-економічне обґрунтування,</a:t>
            </a:r>
          </a:p>
          <a:p>
            <a:pPr lvl="1"/>
            <a:r>
              <a:rPr lang="uk-UA" altLang="cs-CZ" dirty="0">
                <a:latin typeface="Calibri" panose="020F0502020204030204" pitchFamily="34" charset="0"/>
                <a:cs typeface="Calibri" panose="020F0502020204030204" pitchFamily="34" charset="0"/>
              </a:rPr>
              <a:t>визначення стратегії проекту</a:t>
            </a:r>
            <a:r>
              <a:rPr lang="cs-CZ" altLang="cs-CZ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A440E-184E-4EAF-9A1D-3F0665858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Фаза проекту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Nadpis 1">
            <a:extLst>
              <a:ext uri="{FF2B5EF4-FFF2-40B4-BE49-F238E27FC236}">
                <a16:creationId xmlns:a16="http://schemas.microsoft.com/office/drawing/2014/main" id="{742755AA-B397-4BF1-8E4E-E8CF6AE325D9}"/>
              </a:ext>
            </a:extLst>
          </p:cNvPr>
          <p:cNvSpPr txBox="1">
            <a:spLocks/>
          </p:cNvSpPr>
          <p:nvPr/>
        </p:nvSpPr>
        <p:spPr bwMode="auto">
          <a:xfrm>
            <a:off x="1066800" y="1216026"/>
            <a:ext cx="100584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/>
              <a:t>Фаза управління проектом</a:t>
            </a:r>
            <a:endParaRPr lang="cs-CZ" altLang="cs-CZ" dirty="0"/>
          </a:p>
          <a:p>
            <a:pPr lvl="1"/>
            <a:r>
              <a:rPr lang="uk-UA" altLang="cs-CZ" dirty="0"/>
              <a:t>початок проекту - вибір керівника проекту, формулювання завдань менеджеру проекту (цілі, ресурси),</a:t>
            </a:r>
          </a:p>
          <a:p>
            <a:pPr lvl="1"/>
            <a:r>
              <a:rPr lang="uk-UA" altLang="cs-CZ" dirty="0"/>
              <a:t>планування (підготовка) – змістовне та процедурне,</a:t>
            </a:r>
          </a:p>
          <a:p>
            <a:pPr lvl="1"/>
            <a:r>
              <a:rPr lang="uk-UA" altLang="cs-CZ" dirty="0"/>
              <a:t>реалізація,</a:t>
            </a:r>
          </a:p>
          <a:p>
            <a:pPr lvl="1"/>
            <a:r>
              <a:rPr lang="uk-UA" altLang="cs-CZ" dirty="0"/>
              <a:t>завершення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0DCE88-71F1-4C85-BC54-58552B819A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Фаза проекту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19" name="Nadpis 1">
            <a:extLst>
              <a:ext uri="{FF2B5EF4-FFF2-40B4-BE49-F238E27FC236}">
                <a16:creationId xmlns:a16="http://schemas.microsoft.com/office/drawing/2014/main" id="{554BD031-6548-67D4-ACEC-73107F4D56E2}"/>
              </a:ext>
            </a:extLst>
          </p:cNvPr>
          <p:cNvSpPr txBox="1">
            <a:spLocks/>
          </p:cNvSpPr>
          <p:nvPr/>
        </p:nvSpPr>
        <p:spPr bwMode="auto">
          <a:xfrm>
            <a:off x="1066800" y="1216026"/>
            <a:ext cx="94488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en-US"/>
            </a:defPPr>
            <a:lvl1pPr marL="457200" indent="-45720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har char="•"/>
              <a:defRPr sz="280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742950" lvl="1" indent="-285750">
              <a:spcBef>
                <a:spcPct val="20000"/>
              </a:spcBef>
              <a:buChar char="–"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uk-UA" altLang="cs-CZ" dirty="0" err="1"/>
              <a:t>Післяпроектний</a:t>
            </a:r>
            <a:r>
              <a:rPr lang="uk-UA" altLang="cs-CZ" dirty="0"/>
              <a:t> етап</a:t>
            </a:r>
            <a:endParaRPr lang="cs-CZ" altLang="cs-CZ" dirty="0"/>
          </a:p>
          <a:p>
            <a:pPr lvl="1"/>
            <a:r>
              <a:rPr lang="uk-UA" altLang="cs-CZ" dirty="0"/>
              <a:t>моніторинг переваг проекту,</a:t>
            </a:r>
          </a:p>
          <a:p>
            <a:pPr lvl="1"/>
            <a:r>
              <a:rPr lang="uk-UA" altLang="cs-CZ" dirty="0"/>
              <a:t>аналіз для подальших дій</a:t>
            </a:r>
            <a:r>
              <a:rPr lang="cs-CZ" altLang="cs-CZ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FDAC0E-CEA2-4999-B64D-2C939648E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57201"/>
            <a:ext cx="9296400" cy="53657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Етапи реалізації проекту</a:t>
            </a:r>
            <a:endParaRPr lang="cs-C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Nadpis 1">
            <a:extLst>
              <a:ext uri="{FF2B5EF4-FFF2-40B4-BE49-F238E27FC236}">
                <a16:creationId xmlns:a16="http://schemas.microsoft.com/office/drawing/2014/main" id="{B53322DE-28A2-A70D-5A6C-03E791BCD205}"/>
              </a:ext>
            </a:extLst>
          </p:cNvPr>
          <p:cNvSpPr txBox="1">
            <a:spLocks/>
          </p:cNvSpPr>
          <p:nvPr/>
        </p:nvSpPr>
        <p:spPr bwMode="auto">
          <a:xfrm>
            <a:off x="2209800" y="1597026"/>
            <a:ext cx="8763000" cy="335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uk-UA" altLang="cs-CZ" sz="2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Аналіз</a:t>
            </a:r>
            <a:endParaRPr lang="cs-CZ" altLang="cs-CZ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uk-UA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Пропозиція</a:t>
            </a:r>
            <a:endParaRPr lang="cs-CZ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uk-UA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Реалізація</a:t>
            </a:r>
            <a:endParaRPr lang="cs-CZ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</a:t>
            </a:r>
            <a:r>
              <a:rPr lang="uk-UA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Налаштування</a:t>
            </a:r>
            <a:endParaRPr lang="cs-CZ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</a:t>
            </a:r>
            <a:r>
              <a:rPr lang="uk-UA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Тестова реалізація</a:t>
            </a:r>
            <a:endParaRPr lang="cs-CZ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</a:t>
            </a:r>
            <a:r>
              <a:rPr lang="uk-UA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Оцінювання</a:t>
            </a:r>
            <a:endParaRPr lang="cs-CZ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					</a:t>
            </a:r>
            <a:r>
              <a:rPr lang="uk-UA" altLang="cs-CZ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Поточне виконання</a:t>
            </a:r>
            <a:endParaRPr lang="cs-CZ" altLang="cs-CZ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spcBef>
                <a:spcPct val="0"/>
              </a:spcBef>
            </a:pPr>
            <a:endParaRPr lang="cs-CZ" altLang="cs-CZ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endParaRPr lang="cs-CZ" altLang="cs-CZ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Šipka doprava 2">
            <a:extLst>
              <a:ext uri="{FF2B5EF4-FFF2-40B4-BE49-F238E27FC236}">
                <a16:creationId xmlns:a16="http://schemas.microsoft.com/office/drawing/2014/main" id="{5731F28B-44B9-46B1-9912-3F9F6670A676}"/>
              </a:ext>
            </a:extLst>
          </p:cNvPr>
          <p:cNvSpPr/>
          <p:nvPr/>
        </p:nvSpPr>
        <p:spPr>
          <a:xfrm>
            <a:off x="2362200" y="4800600"/>
            <a:ext cx="7391400" cy="914400"/>
          </a:xfrm>
          <a:prstGeom prst="rightArrow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02CA1E60BF9C40AA12B3FB9AA99C41" ma:contentTypeVersion="8" ma:contentTypeDescription="Vytvoří nový dokument" ma:contentTypeScope="" ma:versionID="b32f3485cda92776ea8b7ed149a89c1e">
  <xsd:schema xmlns:xsd="http://www.w3.org/2001/XMLSchema" xmlns:xs="http://www.w3.org/2001/XMLSchema" xmlns:p="http://schemas.microsoft.com/office/2006/metadata/properties" xmlns:ns2="6f5022e0-074f-4447-979f-e5a084ebd473" targetNamespace="http://schemas.microsoft.com/office/2006/metadata/properties" ma:root="true" ma:fieldsID="f3f25bcbf0ee0dd58f6dfb800cfc1307" ns2:_="">
    <xsd:import namespace="6f5022e0-074f-4447-979f-e5a084ebd4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5022e0-074f-4447-979f-e5a084ebd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55F394A-5B5D-4E41-BDEE-5646755298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C1519F-AF81-421E-BD71-3F42248E7D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5022e0-074f-4447-979f-e5a084ebd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Words>959</Words>
  <Application>Microsoft Office PowerPoint</Application>
  <PresentationFormat>Широкоэкранный</PresentationFormat>
  <Paragraphs>115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Century Gothic</vt:lpstr>
      <vt:lpstr>Wingdings 3</vt:lpstr>
      <vt:lpstr>Ion</vt:lpstr>
      <vt:lpstr>Цілі проекту</vt:lpstr>
      <vt:lpstr>Проект</vt:lpstr>
      <vt:lpstr>Атрибути проекту</vt:lpstr>
      <vt:lpstr>Програма</vt:lpstr>
      <vt:lpstr>Портфоліо</vt:lpstr>
      <vt:lpstr>Фаза проекту</vt:lpstr>
      <vt:lpstr>Фаза проекту</vt:lpstr>
      <vt:lpstr>Фаза проекту</vt:lpstr>
      <vt:lpstr>Етапи реалізації проекту</vt:lpstr>
      <vt:lpstr>Елементи стратегії проекту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Задум</vt:lpstr>
      <vt:lpstr>Презентация PowerPoint</vt:lpstr>
      <vt:lpstr>Ціль</vt:lpstr>
      <vt:lpstr>І яка тепер буде ваша ціль? …</vt:lpstr>
      <vt:lpstr>GOOD LUCK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Mastalka Martin</dc:creator>
  <cp:lastModifiedBy>Davydiuk, Tetiana</cp:lastModifiedBy>
  <cp:revision>40</cp:revision>
  <cp:lastPrinted>1601-01-01T00:00:00Z</cp:lastPrinted>
  <dcterms:created xsi:type="dcterms:W3CDTF">1601-01-01T00:00:00Z</dcterms:created>
  <dcterms:modified xsi:type="dcterms:W3CDTF">2024-09-29T12:23:24Z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