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9144000" cy="6858000" type="screen4x3"/>
  <p:notesSz cx="9871075" cy="6796088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053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88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3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28560" y="1825200"/>
            <a:ext cx="788688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88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88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3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28560" y="1825200"/>
            <a:ext cx="384876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0280" y="1825200"/>
            <a:ext cx="384876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76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0280" y="4098240"/>
            <a:ext cx="384876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88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3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28560" y="1825200"/>
            <a:ext cx="253944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95440" y="1825200"/>
            <a:ext cx="253944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5962320" y="1825200"/>
            <a:ext cx="253944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28560" y="4098240"/>
            <a:ext cx="253944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95440" y="4098240"/>
            <a:ext cx="253944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5962320" y="4098240"/>
            <a:ext cx="253944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88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3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28560" y="1825200"/>
            <a:ext cx="7886880" cy="4351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748"/>
              </a:spcBef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88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3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28560" y="1825200"/>
            <a:ext cx="7886880" cy="4351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88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3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28560" y="1825200"/>
            <a:ext cx="3848760" cy="4351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0280" y="1825200"/>
            <a:ext cx="3848760" cy="4351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88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3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880" cy="614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748"/>
              </a:spcBef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88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3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28560" y="1825200"/>
            <a:ext cx="384876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0280" y="1825200"/>
            <a:ext cx="3848760" cy="4351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76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88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3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28560" y="1825200"/>
            <a:ext cx="3848760" cy="4351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0280" y="1825200"/>
            <a:ext cx="384876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0280" y="4098240"/>
            <a:ext cx="384876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88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3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28560" y="1825200"/>
            <a:ext cx="384876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0280" y="1825200"/>
            <a:ext cx="384876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88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88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28560" y="1825200"/>
            <a:ext cx="7886880" cy="4351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171360" indent="-171360">
              <a:spcBef>
                <a:spcPts val="748"/>
              </a:spcBef>
              <a:buClr>
                <a:srgbClr val="000000"/>
              </a:buClr>
              <a:buFont typeface="Arial"/>
              <a:buChar char="•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en-US" sz="21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514080" lvl="1" indent="-171360">
              <a:spcBef>
                <a:spcPts val="748"/>
              </a:spcBef>
              <a:buClr>
                <a:srgbClr val="000000"/>
              </a:buClr>
              <a:buFont typeface="Arial"/>
              <a:buChar char="•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en-US" sz="21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857160" lvl="2" indent="-171360">
              <a:spcBef>
                <a:spcPts val="748"/>
              </a:spcBef>
              <a:buClr>
                <a:srgbClr val="000000"/>
              </a:buClr>
              <a:buFont typeface="Arial"/>
              <a:buChar char="•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en-US" sz="21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199880" lvl="3" indent="-171360">
              <a:spcBef>
                <a:spcPts val="748"/>
              </a:spcBef>
              <a:buClr>
                <a:srgbClr val="000000"/>
              </a:buClr>
              <a:buFont typeface="Arial"/>
              <a:buChar char="•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en-US" sz="21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1542960" lvl="4" indent="-171360">
              <a:spcBef>
                <a:spcPts val="748"/>
              </a:spcBef>
              <a:buClr>
                <a:srgbClr val="000000"/>
              </a:buClr>
              <a:buFont typeface="Arial"/>
              <a:buChar char="•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en-US" sz="21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1542960" lvl="5" indent="-171360">
              <a:spcBef>
                <a:spcPts val="748"/>
              </a:spcBef>
              <a:buClr>
                <a:srgbClr val="000000"/>
              </a:buClr>
              <a:buFont typeface="Arial"/>
              <a:buChar char="•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en-US" sz="21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1542960" lvl="6" indent="-171360">
              <a:spcBef>
                <a:spcPts val="748"/>
              </a:spcBef>
              <a:buClr>
                <a:srgbClr val="000000"/>
              </a:buClr>
              <a:buFont typeface="Arial"/>
              <a:buChar char="•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en-US" sz="21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628200" y="6356520"/>
            <a:ext cx="20574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k-SK" sz="900" b="0" strike="noStrike" spc="-1">
                <a:solidFill>
                  <a:srgbClr val="898989"/>
                </a:solidFill>
                <a:latin typeface="Calibri"/>
              </a:rPr>
              <a:t>&lt;date/time&gt;</a:t>
            </a:r>
            <a:endParaRPr lang="en-US" sz="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457680" y="6356520"/>
            <a:ext cx="20574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4542027-43D6-4373-97C2-C249367D0E84}" type="slidenum">
              <a:rPr lang="sk-SK" sz="900" b="0" strike="noStrike" spc="-1">
                <a:solidFill>
                  <a:srgbClr val="898989"/>
                </a:solidFill>
                <a:latin typeface="Calibri"/>
              </a:rPr>
              <a:t>‹#›</a:t>
            </a:fld>
            <a:endParaRPr lang="en-US" sz="9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smartcity.wien.gv.at/en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178920" y="1428840"/>
            <a:ext cx="8821800" cy="2216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 rtl="0">
              <a:lnSpc>
                <a:spcPct val="90000"/>
              </a:lnSpc>
              <a:spcBef>
                <a:spcPts val="2999"/>
              </a:spcBef>
              <a:spcAft>
                <a:spcPts val="2999"/>
              </a:spcAft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sk-SK" sz="6000" b="1" strike="noStrike" spc="-1">
                <a:solidFill>
                  <a:srgbClr val="000000"/>
                </a:solidFill>
                <a:latin typeface="Calibri"/>
              </a:rPr>
              <a:t>Бачення</a:t>
            </a:r>
            <a:br/>
            <a:r>
              <a:rPr lang="sk-SK" sz="4000" b="1" strike="noStrike" spc="-1">
                <a:solidFill>
                  <a:srgbClr val="000000"/>
                </a:solidFill>
                <a:latin typeface="Calibri"/>
              </a:rPr>
              <a:t>та пріоритети розвитку</a:t>
            </a:r>
            <a:endParaRPr lang="en-US" sz="4000" b="0" strike="noStrike" spc="-1">
              <a:solidFill>
                <a:srgbClr val="000000"/>
              </a:solidFill>
              <a:latin typeface="Calibri Light"/>
            </a:endParaRPr>
          </a:p>
        </p:txBody>
      </p:sp>
      <p:pic>
        <p:nvPicPr>
          <p:cNvPr id="43" name="Picture 2" descr="logo"/>
          <p:cNvPicPr/>
          <p:nvPr/>
        </p:nvPicPr>
        <p:blipFill>
          <a:blip r:embed="rId2"/>
          <a:stretch/>
        </p:blipFill>
        <p:spPr>
          <a:xfrm>
            <a:off x="511200" y="336600"/>
            <a:ext cx="3249720" cy="569880"/>
          </a:xfrm>
          <a:prstGeom prst="rect">
            <a:avLst/>
          </a:prstGeom>
          <a:ln w="0">
            <a:noFill/>
          </a:ln>
        </p:spPr>
      </p:pic>
      <p:pic>
        <p:nvPicPr>
          <p:cNvPr id="44" name="Obrázek 4" descr="Obsah obrázku text, logo, Písmo, Grafika  Popis byl vytvořen automaticky"/>
          <p:cNvPicPr/>
          <p:nvPr/>
        </p:nvPicPr>
        <p:blipFill>
          <a:blip r:embed="rId3"/>
          <a:stretch/>
        </p:blipFill>
        <p:spPr>
          <a:xfrm>
            <a:off x="3760920" y="111240"/>
            <a:ext cx="2376360" cy="1025280"/>
          </a:xfrm>
          <a:prstGeom prst="rect">
            <a:avLst/>
          </a:prstGeom>
          <a:ln w="0">
            <a:noFill/>
          </a:ln>
        </p:spPr>
      </p:pic>
      <p:pic>
        <p:nvPicPr>
          <p:cNvPr id="45" name="Picture 6" descr="Jednotný vizuální styl MZV | Ministerstvo zahraničních věcí České republiky"/>
          <p:cNvPicPr/>
          <p:nvPr/>
        </p:nvPicPr>
        <p:blipFill>
          <a:blip r:embed="rId4"/>
          <a:stretch/>
        </p:blipFill>
        <p:spPr>
          <a:xfrm>
            <a:off x="6012000" y="106200"/>
            <a:ext cx="3025800" cy="895680"/>
          </a:xfrm>
          <a:prstGeom prst="rect">
            <a:avLst/>
          </a:prstGeom>
          <a:ln w="0">
            <a:noFill/>
          </a:ln>
        </p:spPr>
      </p:pic>
      <p:pic>
        <p:nvPicPr>
          <p:cNvPr id="46" name="Obrázek 6"/>
          <p:cNvPicPr/>
          <p:nvPr/>
        </p:nvPicPr>
        <p:blipFill>
          <a:blip r:embed="rId5"/>
          <a:srcRect l="25589" t="20602" r="26376" b="20598"/>
          <a:stretch/>
        </p:blipFill>
        <p:spPr>
          <a:xfrm>
            <a:off x="395280" y="4221000"/>
            <a:ext cx="3456000" cy="2379960"/>
          </a:xfrm>
          <a:prstGeom prst="rect">
            <a:avLst/>
          </a:prstGeom>
          <a:ln w="0">
            <a:noFill/>
          </a:ln>
        </p:spPr>
      </p:pic>
      <p:sp>
        <p:nvSpPr>
          <p:cNvPr id="2" name="TextovéPole 2">
            <a:extLst>
              <a:ext uri="{FF2B5EF4-FFF2-40B4-BE49-F238E27FC236}">
                <a16:creationId xmlns:a16="http://schemas.microsoft.com/office/drawing/2014/main" id="{C9E84024-9383-1F21-8A89-F8ADA22EA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6148894"/>
            <a:ext cx="37376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k-SK" altLang="cs-CZ" sz="2400" dirty="0"/>
              <a:t>Mgr. </a:t>
            </a:r>
            <a:r>
              <a:rPr lang="ru-RU" altLang="cs-CZ" sz="2400" i="1" dirty="0" err="1"/>
              <a:t>Луц</a:t>
            </a:r>
            <a:r>
              <a:rPr lang="uk-UA" altLang="cs-CZ" sz="2400" i="1" dirty="0" err="1"/>
              <a:t>іа</a:t>
            </a:r>
            <a:r>
              <a:rPr lang="uk-UA" altLang="cs-CZ" sz="2400" i="1" dirty="0"/>
              <a:t> </a:t>
            </a:r>
            <a:r>
              <a:rPr lang="uk-UA" altLang="cs-CZ" sz="2400" i="1" dirty="0" err="1"/>
              <a:t>Добруцька</a:t>
            </a:r>
            <a:r>
              <a:rPr lang="sk-SK" altLang="cs-CZ" sz="2400" dirty="0"/>
              <a:t>, PhD.</a:t>
            </a:r>
            <a:endParaRPr lang="cs-CZ" altLang="cs-CZ" sz="2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DCFCAA-1756-D192-0142-0F071FF0381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8739" t="23540" r="41337" b="37083"/>
          <a:stretch/>
        </p:blipFill>
        <p:spPr>
          <a:xfrm>
            <a:off x="5220072" y="3771719"/>
            <a:ext cx="2736304" cy="22503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1"/>
          <p:cNvGrpSpPr/>
          <p:nvPr/>
        </p:nvGrpSpPr>
        <p:grpSpPr>
          <a:xfrm>
            <a:off x="45076" y="115920"/>
            <a:ext cx="6175420" cy="6337440"/>
            <a:chOff x="-541440" y="115920"/>
            <a:chExt cx="6193080" cy="6337440"/>
          </a:xfrm>
        </p:grpSpPr>
        <p:sp>
          <p:nvSpPr>
            <p:cNvPr id="48" name="CustomShape 2"/>
            <p:cNvSpPr/>
            <p:nvPr/>
          </p:nvSpPr>
          <p:spPr>
            <a:xfrm>
              <a:off x="610920" y="2559240"/>
              <a:ext cx="3586320" cy="2244600"/>
            </a:xfrm>
            <a:prstGeom prst="ellipse">
              <a:avLst/>
            </a:prstGeom>
            <a:solidFill>
              <a:srgbClr val="00B05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" name="CustomShape 3"/>
            <p:cNvSpPr/>
            <p:nvPr/>
          </p:nvSpPr>
          <p:spPr>
            <a:xfrm>
              <a:off x="-541440" y="4724640"/>
              <a:ext cx="6193080" cy="1728720"/>
            </a:xfrm>
            <a:prstGeom prst="ellipse">
              <a:avLst/>
            </a:prstGeom>
            <a:solidFill>
              <a:srgbClr val="FFCC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" name="CustomShape 4"/>
            <p:cNvSpPr/>
            <p:nvPr/>
          </p:nvSpPr>
          <p:spPr>
            <a:xfrm>
              <a:off x="0" y="115920"/>
              <a:ext cx="4788360" cy="2724120"/>
            </a:xfrm>
            <a:prstGeom prst="ellipse">
              <a:avLst/>
            </a:prstGeom>
            <a:solidFill>
              <a:srgbClr val="CCCC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" name="CustomShape 5"/>
            <p:cNvSpPr/>
            <p:nvPr/>
          </p:nvSpPr>
          <p:spPr>
            <a:xfrm>
              <a:off x="787320" y="1908000"/>
              <a:ext cx="619763" cy="371513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7F7F7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>
              <a:spAutoFit/>
            </a:bodyPr>
            <a:lstStyle/>
            <a:p>
              <a:pPr algn="l" rtl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uk-UA" sz="1800" b="0" strike="noStrike" spc="-1" dirty="0">
                  <a:solidFill>
                    <a:srgbClr val="000000"/>
                  </a:solidFill>
                  <a:latin typeface="Calibri"/>
                </a:rPr>
                <a:t>дата</a:t>
              </a:r>
              <a:endParaRPr lang="en-US" sz="1800" b="0" strike="noStrike" spc="-1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2" name="CustomShape 6"/>
            <p:cNvSpPr/>
            <p:nvPr/>
          </p:nvSpPr>
          <p:spPr>
            <a:xfrm>
              <a:off x="1659240" y="1152360"/>
              <a:ext cx="596423" cy="371513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7F7F7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>
              <a:spAutoFit/>
            </a:bodyPr>
            <a:lstStyle/>
            <a:p>
              <a:pPr algn="l" rtl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uk-UA" sz="1800" b="0" strike="noStrike" spc="-1" dirty="0">
                  <a:solidFill>
                    <a:srgbClr val="000000"/>
                  </a:solidFill>
                  <a:latin typeface="Calibri"/>
                </a:rPr>
                <a:t>дані</a:t>
              </a:r>
              <a:endParaRPr lang="en-US" sz="1800" b="0" strike="noStrike" spc="-1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3" name="CustomShape 7"/>
            <p:cNvSpPr/>
            <p:nvPr/>
          </p:nvSpPr>
          <p:spPr>
            <a:xfrm>
              <a:off x="2524320" y="1336680"/>
              <a:ext cx="596423" cy="371513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7F7F7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>
              <a:spAutoFit/>
            </a:bodyPr>
            <a:lstStyle/>
            <a:p>
              <a:pPr algn="l" rtl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uk-UA" sz="1800" b="0" strike="noStrike" spc="-1" dirty="0">
                  <a:solidFill>
                    <a:srgbClr val="000000"/>
                  </a:solidFill>
                  <a:latin typeface="Calibri"/>
                </a:rPr>
                <a:t>дані</a:t>
              </a:r>
              <a:endParaRPr lang="en-US" sz="1800" b="0" strike="noStrike" spc="-1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4" name="CustomShape 8"/>
            <p:cNvSpPr/>
            <p:nvPr/>
          </p:nvSpPr>
          <p:spPr>
            <a:xfrm>
              <a:off x="3461040" y="1152360"/>
              <a:ext cx="596423" cy="371513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7F7F7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>
              <a:spAutoFit/>
            </a:bodyPr>
            <a:lstStyle/>
            <a:p>
              <a:pPr algn="l" rtl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uk-UA" sz="1800" b="0" strike="noStrike" spc="-1" dirty="0">
                  <a:solidFill>
                    <a:srgbClr val="000000"/>
                  </a:solidFill>
                  <a:latin typeface="Calibri"/>
                </a:rPr>
                <a:t>дані</a:t>
              </a:r>
              <a:endParaRPr lang="en-US" sz="1800" b="0" strike="noStrike" spc="-1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5" name="CustomShape 9"/>
            <p:cNvSpPr/>
            <p:nvPr/>
          </p:nvSpPr>
          <p:spPr>
            <a:xfrm>
              <a:off x="1970280" y="2327400"/>
              <a:ext cx="869400" cy="3682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7F7F7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>
              <a:spAutoFit/>
            </a:bodyPr>
            <a:lstStyle/>
            <a:p>
              <a:pPr algn="l" rtl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sk-SK" sz="1800" b="0" strike="noStrike" spc="-1">
                  <a:solidFill>
                    <a:srgbClr val="000000"/>
                  </a:solidFill>
                  <a:latin typeface="Calibri"/>
                </a:rPr>
                <a:t>аналіз</a:t>
              </a:r>
              <a:endParaRPr lang="en-US" sz="1800" b="0" strike="noStrike" spc="-1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6" name="CustomShape 10"/>
            <p:cNvSpPr/>
            <p:nvPr/>
          </p:nvSpPr>
          <p:spPr>
            <a:xfrm>
              <a:off x="1066320" y="2946600"/>
              <a:ext cx="2658141" cy="340735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80">
              <a:solidFill>
                <a:srgbClr val="FF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>
              <a:spAutoFit/>
            </a:bodyPr>
            <a:lstStyle/>
            <a:p>
              <a:pPr algn="l" rtl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sk-SK" sz="1600" b="0" strike="noStrike" spc="-1" dirty="0">
                  <a:solidFill>
                    <a:srgbClr val="000000"/>
                  </a:solidFill>
                  <a:latin typeface="Calibri"/>
                </a:rPr>
                <a:t>Ключові можливості та межі</a:t>
              </a:r>
              <a:endParaRPr lang="en-US" sz="1600" b="0" strike="noStrike" spc="-1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7" name="CustomShape 11"/>
            <p:cNvSpPr/>
            <p:nvPr/>
          </p:nvSpPr>
          <p:spPr>
            <a:xfrm>
              <a:off x="1873763" y="3603600"/>
              <a:ext cx="1012583" cy="3682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80">
              <a:solidFill>
                <a:srgbClr val="FF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6800" rIns="90000" bIns="46800">
              <a:spAutoFit/>
            </a:bodyPr>
            <a:lstStyle/>
            <a:p>
              <a:pPr algn="l" rtl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sk-SK" sz="1800" b="0" strike="noStrike" spc="-1" dirty="0">
                  <a:solidFill>
                    <a:srgbClr val="000000"/>
                  </a:solidFill>
                  <a:latin typeface="Calibri"/>
                </a:rPr>
                <a:t>бачення</a:t>
              </a:r>
              <a:endParaRPr lang="en-US" sz="1800" b="0" strike="noStrike" spc="-1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8" name="CustomShape 12"/>
            <p:cNvSpPr/>
            <p:nvPr/>
          </p:nvSpPr>
          <p:spPr>
            <a:xfrm>
              <a:off x="3232440" y="1835280"/>
              <a:ext cx="1336680" cy="371513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7F7F7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6800" rIns="90000" bIns="46800">
              <a:spAutoFit/>
            </a:bodyPr>
            <a:lstStyle/>
            <a:p>
              <a:pPr algn="l" rtl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sk-SK" sz="1800" b="0" strike="noStrike" spc="-1" dirty="0">
                  <a:solidFill>
                    <a:srgbClr val="000000"/>
                  </a:solidFill>
                  <a:latin typeface="Calibri"/>
                </a:rPr>
                <a:t>опитування</a:t>
              </a:r>
              <a:endParaRPr lang="en-US" sz="1800" b="0" strike="noStrike" spc="-1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9" name="CustomShape 13"/>
            <p:cNvSpPr/>
            <p:nvPr/>
          </p:nvSpPr>
          <p:spPr>
            <a:xfrm>
              <a:off x="1914484" y="426960"/>
              <a:ext cx="801351" cy="371513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7F7F7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>
              <a:spAutoFit/>
            </a:bodyPr>
            <a:lstStyle/>
            <a:p>
              <a:pPr algn="ctr" rtl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sk-SK" sz="1800" b="0" strike="noStrike" spc="-1" dirty="0">
                  <a:solidFill>
                    <a:srgbClr val="000000"/>
                  </a:solidFill>
                  <a:latin typeface="Calibri"/>
                </a:rPr>
                <a:t>участь</a:t>
              </a:r>
              <a:endParaRPr lang="en-US" sz="1800" b="0" strike="noStrike" spc="-1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60" name="CustomShape 14"/>
            <p:cNvSpPr/>
            <p:nvPr/>
          </p:nvSpPr>
          <p:spPr>
            <a:xfrm>
              <a:off x="1192680" y="4210200"/>
              <a:ext cx="1205280" cy="340735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80">
              <a:solidFill>
                <a:srgbClr val="FF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6800" rIns="90000" bIns="46800">
              <a:spAutoFit/>
            </a:bodyPr>
            <a:lstStyle/>
            <a:p>
              <a:pPr algn="l" rtl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strike="noStrike" spc="-1" dirty="0" err="1">
                  <a:solidFill>
                    <a:srgbClr val="000000"/>
                  </a:solidFill>
                  <a:latin typeface="Calibri"/>
                </a:rPr>
                <a:t>пріоритети</a:t>
              </a:r>
              <a:endParaRPr lang="en-US" sz="1600" b="0" strike="noStrike" spc="-1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61" name="CustomShape 15"/>
            <p:cNvSpPr/>
            <p:nvPr/>
          </p:nvSpPr>
          <p:spPr>
            <a:xfrm>
              <a:off x="2474280" y="4210200"/>
              <a:ext cx="1205280" cy="340735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80">
              <a:solidFill>
                <a:srgbClr val="FF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6800" rIns="90000" bIns="46800">
              <a:spAutoFit/>
            </a:bodyPr>
            <a:lstStyle/>
            <a:p>
              <a:pPr algn="l" rtl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strike="noStrike" spc="-1" dirty="0" err="1">
                  <a:solidFill>
                    <a:srgbClr val="000000"/>
                  </a:solidFill>
                  <a:latin typeface="Calibri"/>
                </a:rPr>
                <a:t>пріоритети</a:t>
              </a:r>
              <a:endParaRPr lang="en-US" sz="1600" b="0" strike="noStrike" spc="-1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62" name="CustomShape 16"/>
            <p:cNvSpPr/>
            <p:nvPr/>
          </p:nvSpPr>
          <p:spPr>
            <a:xfrm>
              <a:off x="1015781" y="4938840"/>
              <a:ext cx="1174680" cy="371513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7F7F7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6800" rIns="90000" bIns="46800">
              <a:spAutoFit/>
            </a:bodyPr>
            <a:lstStyle/>
            <a:p>
              <a:pPr algn="l" rtl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sk-SK" sz="1800" b="0" strike="noStrike" spc="-1" dirty="0">
                  <a:solidFill>
                    <a:srgbClr val="000000"/>
                  </a:solidFill>
                  <a:latin typeface="Calibri"/>
                </a:rPr>
                <a:t>діяльність</a:t>
              </a:r>
              <a:endParaRPr lang="en-US" sz="1800" b="0" strike="noStrike" spc="-1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63" name="CustomShape 17"/>
            <p:cNvSpPr/>
            <p:nvPr/>
          </p:nvSpPr>
          <p:spPr>
            <a:xfrm>
              <a:off x="2248807" y="4926240"/>
              <a:ext cx="857456" cy="371513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7F7F7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>
              <a:spAutoFit/>
            </a:bodyPr>
            <a:lstStyle/>
            <a:p>
              <a:pPr algn="l" rtl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uk-UA" sz="1800" b="0" strike="noStrike" spc="-1" dirty="0">
                  <a:solidFill>
                    <a:srgbClr val="000000"/>
                  </a:solidFill>
                  <a:latin typeface="Calibri"/>
                </a:rPr>
                <a:t>проект</a:t>
              </a:r>
              <a:endParaRPr lang="en-US" sz="1800" b="0" strike="noStrike" spc="-1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64" name="CustomShape 18"/>
            <p:cNvSpPr/>
            <p:nvPr/>
          </p:nvSpPr>
          <p:spPr>
            <a:xfrm>
              <a:off x="4223519" y="4926240"/>
              <a:ext cx="1216967" cy="371513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7F7F7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6800" rIns="90000" bIns="46800">
              <a:spAutoFit/>
            </a:bodyPr>
            <a:lstStyle/>
            <a:p>
              <a:pPr algn="l" rtl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sk-SK" sz="1800" b="0" strike="noStrike" spc="-1" dirty="0">
                  <a:solidFill>
                    <a:srgbClr val="000000"/>
                  </a:solidFill>
                  <a:latin typeface="Calibri"/>
                </a:rPr>
                <a:t>діяльність</a:t>
              </a:r>
              <a:endParaRPr lang="en-US" sz="1800" b="0" strike="noStrike" spc="-1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65" name="CustomShape 19"/>
            <p:cNvSpPr/>
            <p:nvPr/>
          </p:nvSpPr>
          <p:spPr>
            <a:xfrm>
              <a:off x="3321720" y="4926240"/>
              <a:ext cx="857456" cy="371513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7F7F7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>
              <a:spAutoFit/>
            </a:bodyPr>
            <a:lstStyle/>
            <a:p>
              <a:pPr algn="l" rtl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uk-UA" sz="1800" b="0" strike="noStrike" spc="-1" dirty="0">
                  <a:solidFill>
                    <a:srgbClr val="000000"/>
                  </a:solidFill>
                  <a:latin typeface="Calibri"/>
                </a:rPr>
                <a:t>проект</a:t>
              </a:r>
              <a:endParaRPr lang="en-US" sz="1800" b="0" strike="noStrike" spc="-1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66" name="CustomShape 20"/>
            <p:cNvSpPr/>
            <p:nvPr/>
          </p:nvSpPr>
          <p:spPr>
            <a:xfrm>
              <a:off x="109800" y="4926240"/>
              <a:ext cx="857456" cy="371513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7F7F7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>
              <a:spAutoFit/>
            </a:bodyPr>
            <a:lstStyle/>
            <a:p>
              <a:pPr algn="l" rtl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uk-UA" sz="1800" b="0" strike="noStrike" spc="-1" dirty="0">
                  <a:solidFill>
                    <a:srgbClr val="000000"/>
                  </a:solidFill>
                  <a:latin typeface="Calibri"/>
                </a:rPr>
                <a:t>проект</a:t>
              </a:r>
              <a:endParaRPr lang="en-US" sz="1800" b="0" strike="noStrike" spc="-1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67" name="CustomShape 21"/>
            <p:cNvSpPr/>
            <p:nvPr/>
          </p:nvSpPr>
          <p:spPr>
            <a:xfrm>
              <a:off x="871200" y="5789880"/>
              <a:ext cx="1738274" cy="371513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7F7F7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>
              <a:spAutoFit/>
            </a:bodyPr>
            <a:lstStyle/>
            <a:p>
              <a:pPr algn="l" rtl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uk-UA" sz="1800" b="0" strike="noStrike" spc="-1" dirty="0">
                  <a:solidFill>
                    <a:srgbClr val="000000"/>
                  </a:solidFill>
                  <a:latin typeface="Calibri"/>
                </a:rPr>
                <a:t>д</a:t>
              </a:r>
              <a:r>
                <a:rPr lang="sk-SK" sz="1800" b="0" strike="noStrike" spc="-1" dirty="0">
                  <a:solidFill>
                    <a:srgbClr val="000000"/>
                  </a:solidFill>
                  <a:latin typeface="Calibri"/>
                </a:rPr>
                <a:t>етальний опис</a:t>
              </a:r>
              <a:endParaRPr lang="en-US" sz="1800" b="0" strike="noStrike" spc="-1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68" name="CustomShape 22"/>
            <p:cNvSpPr/>
            <p:nvPr/>
          </p:nvSpPr>
          <p:spPr>
            <a:xfrm>
              <a:off x="2959200" y="5696280"/>
              <a:ext cx="1738274" cy="371513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7F7F7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>
              <a:spAutoFit/>
            </a:bodyPr>
            <a:lstStyle/>
            <a:p>
              <a:pPr algn="l" rtl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uk-UA" sz="1800" b="0" strike="noStrike" spc="-1" dirty="0">
                  <a:solidFill>
                    <a:srgbClr val="000000"/>
                  </a:solidFill>
                  <a:latin typeface="Calibri"/>
                </a:rPr>
                <a:t>д</a:t>
              </a:r>
              <a:r>
                <a:rPr lang="sk-SK" sz="1800" b="0" strike="noStrike" spc="-1" dirty="0">
                  <a:solidFill>
                    <a:srgbClr val="000000"/>
                  </a:solidFill>
                  <a:latin typeface="Calibri"/>
                </a:rPr>
                <a:t>етальний опис</a:t>
              </a:r>
              <a:endParaRPr lang="en-US" sz="1800" b="0" strike="noStrike" spc="-1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69" name="Line 23"/>
            <p:cNvSpPr/>
            <p:nvPr/>
          </p:nvSpPr>
          <p:spPr>
            <a:xfrm>
              <a:off x="1385640" y="2092320"/>
              <a:ext cx="1019160" cy="234720"/>
            </a:xfrm>
            <a:prstGeom prst="line">
              <a:avLst/>
            </a:prstGeom>
            <a:ln w="6480">
              <a:solidFill>
                <a:srgbClr val="7F7F7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" name="Line 24"/>
            <p:cNvSpPr/>
            <p:nvPr/>
          </p:nvSpPr>
          <p:spPr>
            <a:xfrm>
              <a:off x="2314440" y="796680"/>
              <a:ext cx="90360" cy="1530360"/>
            </a:xfrm>
            <a:prstGeom prst="line">
              <a:avLst/>
            </a:prstGeom>
            <a:ln w="6480">
              <a:solidFill>
                <a:srgbClr val="7F7F7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" name="Line 25"/>
            <p:cNvSpPr/>
            <p:nvPr/>
          </p:nvSpPr>
          <p:spPr>
            <a:xfrm>
              <a:off x="1957320" y="1522440"/>
              <a:ext cx="447480" cy="804600"/>
            </a:xfrm>
            <a:prstGeom prst="line">
              <a:avLst/>
            </a:prstGeom>
            <a:ln w="6480">
              <a:solidFill>
                <a:srgbClr val="7F7F7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" name="Line 26"/>
            <p:cNvSpPr/>
            <p:nvPr/>
          </p:nvSpPr>
          <p:spPr>
            <a:xfrm flipH="1">
              <a:off x="2404800" y="1706400"/>
              <a:ext cx="417240" cy="620640"/>
            </a:xfrm>
            <a:prstGeom prst="line">
              <a:avLst/>
            </a:prstGeom>
            <a:ln w="6480">
              <a:solidFill>
                <a:srgbClr val="7F7F7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Line 27"/>
            <p:cNvSpPr/>
            <p:nvPr/>
          </p:nvSpPr>
          <p:spPr>
            <a:xfrm flipH="1">
              <a:off x="2404800" y="1522440"/>
              <a:ext cx="1353960" cy="804600"/>
            </a:xfrm>
            <a:prstGeom prst="line">
              <a:avLst/>
            </a:prstGeom>
            <a:ln w="6480">
              <a:solidFill>
                <a:srgbClr val="7F7F7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Line 28"/>
            <p:cNvSpPr/>
            <p:nvPr/>
          </p:nvSpPr>
          <p:spPr>
            <a:xfrm flipH="1">
              <a:off x="2405160" y="2076112"/>
              <a:ext cx="844920" cy="251287"/>
            </a:xfrm>
            <a:prstGeom prst="line">
              <a:avLst/>
            </a:prstGeom>
            <a:ln w="6480">
              <a:solidFill>
                <a:srgbClr val="7F7F7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cxnSp>
          <p:nvCxnSpPr>
            <p:cNvPr id="75" name="Line 29"/>
            <p:cNvCxnSpPr>
              <a:stCxn id="55" idx="2"/>
              <a:endCxn id="56" idx="0"/>
            </p:cNvCxnSpPr>
            <p:nvPr/>
          </p:nvCxnSpPr>
          <p:spPr>
            <a:xfrm flipH="1">
              <a:off x="2397960" y="2697120"/>
              <a:ext cx="6840" cy="249840"/>
            </a:xfrm>
            <a:prstGeom prst="straightConnector1">
              <a:avLst/>
            </a:prstGeom>
            <a:ln w="6480">
              <a:solidFill>
                <a:srgbClr val="7F7F7F"/>
              </a:solidFill>
              <a:miter/>
              <a:tailEnd type="triangle" w="med" len="med"/>
            </a:ln>
          </p:spPr>
        </p:cxnSp>
        <p:cxnSp>
          <p:nvCxnSpPr>
            <p:cNvPr id="76" name="Line 30"/>
            <p:cNvCxnSpPr>
              <a:cxnSpLocks/>
              <a:stCxn id="56" idx="2"/>
              <a:endCxn id="57" idx="0"/>
            </p:cNvCxnSpPr>
            <p:nvPr/>
          </p:nvCxnSpPr>
          <p:spPr>
            <a:xfrm>
              <a:off x="2398680" y="3316320"/>
              <a:ext cx="3600" cy="288000"/>
            </a:xfrm>
            <a:prstGeom prst="straightConnector1">
              <a:avLst/>
            </a:prstGeom>
            <a:ln w="38160">
              <a:solidFill>
                <a:srgbClr val="FF0000"/>
              </a:solidFill>
              <a:miter/>
              <a:tailEnd type="triangle" w="med" len="med"/>
            </a:ln>
          </p:spPr>
        </p:cxnSp>
        <p:cxnSp>
          <p:nvCxnSpPr>
            <p:cNvPr id="77" name="Line 31"/>
            <p:cNvCxnSpPr>
              <a:cxnSpLocks/>
              <a:stCxn id="57" idx="2"/>
              <a:endCxn id="60" idx="0"/>
            </p:cNvCxnSpPr>
            <p:nvPr/>
          </p:nvCxnSpPr>
          <p:spPr>
            <a:xfrm flipH="1">
              <a:off x="1625040" y="3973320"/>
              <a:ext cx="776880" cy="237240"/>
            </a:xfrm>
            <a:prstGeom prst="straightConnector1">
              <a:avLst/>
            </a:prstGeom>
            <a:ln w="38160">
              <a:solidFill>
                <a:srgbClr val="FF0000"/>
              </a:solidFill>
              <a:miter/>
              <a:tailEnd type="triangle" w="med" len="med"/>
            </a:ln>
          </p:spPr>
        </p:cxnSp>
        <p:cxnSp>
          <p:nvCxnSpPr>
            <p:cNvPr id="78" name="Line 32"/>
            <p:cNvCxnSpPr>
              <a:cxnSpLocks/>
              <a:stCxn id="57" idx="2"/>
              <a:endCxn id="61" idx="0"/>
            </p:cNvCxnSpPr>
            <p:nvPr/>
          </p:nvCxnSpPr>
          <p:spPr>
            <a:xfrm>
              <a:off x="2401920" y="3973320"/>
              <a:ext cx="754560" cy="237240"/>
            </a:xfrm>
            <a:prstGeom prst="straightConnector1">
              <a:avLst/>
            </a:prstGeom>
            <a:ln w="38160">
              <a:solidFill>
                <a:srgbClr val="FF0000"/>
              </a:solidFill>
              <a:miter/>
              <a:tailEnd type="triangle" w="med" len="med"/>
            </a:ln>
          </p:spPr>
        </p:cxnSp>
        <p:sp>
          <p:nvSpPr>
            <p:cNvPr id="79" name="Line 33"/>
            <p:cNvSpPr/>
            <p:nvPr/>
          </p:nvSpPr>
          <p:spPr>
            <a:xfrm flipH="1">
              <a:off x="534600" y="4578480"/>
              <a:ext cx="1090440" cy="347400"/>
            </a:xfrm>
            <a:prstGeom prst="line">
              <a:avLst/>
            </a:prstGeom>
            <a:ln w="6480">
              <a:solidFill>
                <a:srgbClr val="7F7F7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" name="Line 34"/>
            <p:cNvSpPr/>
            <p:nvPr/>
          </p:nvSpPr>
          <p:spPr>
            <a:xfrm flipH="1">
              <a:off x="1574280" y="4578480"/>
              <a:ext cx="50760" cy="360360"/>
            </a:xfrm>
            <a:prstGeom prst="line">
              <a:avLst/>
            </a:prstGeom>
            <a:ln w="6480">
              <a:solidFill>
                <a:srgbClr val="7F7F7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" name="Line 35"/>
            <p:cNvSpPr/>
            <p:nvPr/>
          </p:nvSpPr>
          <p:spPr>
            <a:xfrm>
              <a:off x="1625400" y="4578480"/>
              <a:ext cx="901440" cy="347400"/>
            </a:xfrm>
            <a:prstGeom prst="line">
              <a:avLst/>
            </a:prstGeom>
            <a:ln w="6480">
              <a:solidFill>
                <a:srgbClr val="7F7F7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Line 36"/>
            <p:cNvSpPr/>
            <p:nvPr/>
          </p:nvSpPr>
          <p:spPr>
            <a:xfrm>
              <a:off x="3156120" y="4578480"/>
              <a:ext cx="590400" cy="347400"/>
            </a:xfrm>
            <a:prstGeom prst="line">
              <a:avLst/>
            </a:prstGeom>
            <a:ln w="6480">
              <a:solidFill>
                <a:srgbClr val="7F7F7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" name="Line 37"/>
            <p:cNvSpPr/>
            <p:nvPr/>
          </p:nvSpPr>
          <p:spPr>
            <a:xfrm>
              <a:off x="3156120" y="4578480"/>
              <a:ext cx="1589040" cy="347400"/>
            </a:xfrm>
            <a:prstGeom prst="line">
              <a:avLst/>
            </a:prstGeom>
            <a:ln w="6480">
              <a:solidFill>
                <a:srgbClr val="7F7F7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cxnSp>
          <p:nvCxnSpPr>
            <p:cNvPr id="84" name="Line 38"/>
            <p:cNvCxnSpPr>
              <a:stCxn id="63" idx="2"/>
              <a:endCxn id="67" idx="0"/>
            </p:cNvCxnSpPr>
            <p:nvPr/>
          </p:nvCxnSpPr>
          <p:spPr>
            <a:xfrm flipH="1">
              <a:off x="1613520" y="5295960"/>
              <a:ext cx="913320" cy="494280"/>
            </a:xfrm>
            <a:prstGeom prst="straightConnector1">
              <a:avLst/>
            </a:prstGeom>
            <a:ln w="6480">
              <a:solidFill>
                <a:srgbClr val="7F7F7F"/>
              </a:solidFill>
              <a:miter/>
              <a:tailEnd type="triangle" w="med" len="med"/>
            </a:ln>
          </p:spPr>
        </p:cxnSp>
        <p:cxnSp>
          <p:nvCxnSpPr>
            <p:cNvPr id="85" name="Line 39"/>
            <p:cNvCxnSpPr>
              <a:stCxn id="65" idx="2"/>
              <a:endCxn id="68" idx="0"/>
            </p:cNvCxnSpPr>
            <p:nvPr/>
          </p:nvCxnSpPr>
          <p:spPr>
            <a:xfrm flipH="1">
              <a:off x="3701520" y="5295960"/>
              <a:ext cx="45000" cy="400680"/>
            </a:xfrm>
            <a:prstGeom prst="straightConnector1">
              <a:avLst/>
            </a:prstGeom>
            <a:ln w="6480">
              <a:solidFill>
                <a:srgbClr val="7F7F7F"/>
              </a:solidFill>
              <a:miter/>
              <a:tailEnd type="triangle" w="med" len="med"/>
            </a:ln>
          </p:spPr>
        </p:cxnSp>
        <p:sp>
          <p:nvSpPr>
            <p:cNvPr id="86" name="CustomShape 40"/>
            <p:cNvSpPr/>
            <p:nvPr/>
          </p:nvSpPr>
          <p:spPr>
            <a:xfrm>
              <a:off x="614160" y="765000"/>
              <a:ext cx="884707" cy="371513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7F7F7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>
              <a:spAutoFit/>
            </a:bodyPr>
            <a:lstStyle/>
            <a:p>
              <a:pPr algn="l" rtl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uk-UA" spc="-1" dirty="0">
                  <a:solidFill>
                    <a:srgbClr val="000000"/>
                  </a:solidFill>
                  <a:latin typeface="Calibri"/>
                </a:rPr>
                <a:t>тренди</a:t>
              </a:r>
              <a:endParaRPr lang="en-US" sz="1800" b="0" strike="noStrike" spc="-1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87" name="CustomShape 41"/>
            <p:cNvSpPr/>
            <p:nvPr/>
          </p:nvSpPr>
          <p:spPr>
            <a:xfrm>
              <a:off x="21240" y="1430280"/>
              <a:ext cx="1121400" cy="340735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7F7F7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sk-SK" spc="-1" dirty="0">
                  <a:solidFill>
                    <a:srgbClr val="000000"/>
                  </a:solidFill>
                  <a:latin typeface="Calibri"/>
                </a:rPr>
                <a:t>концепція</a:t>
              </a:r>
              <a:endParaRPr lang="en-US" spc="-1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88" name="Line 42"/>
            <p:cNvSpPr/>
            <p:nvPr/>
          </p:nvSpPr>
          <p:spPr>
            <a:xfrm>
              <a:off x="1012680" y="1135080"/>
              <a:ext cx="1392120" cy="1191960"/>
            </a:xfrm>
            <a:prstGeom prst="line">
              <a:avLst/>
            </a:prstGeom>
            <a:ln w="6480">
              <a:solidFill>
                <a:srgbClr val="7F7F7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" name="Line 43"/>
            <p:cNvSpPr/>
            <p:nvPr/>
          </p:nvSpPr>
          <p:spPr>
            <a:xfrm>
              <a:off x="1166760" y="1619273"/>
              <a:ext cx="1238040" cy="708127"/>
            </a:xfrm>
            <a:prstGeom prst="line">
              <a:avLst/>
            </a:prstGeom>
            <a:ln w="6480">
              <a:solidFill>
                <a:srgbClr val="7F7F7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90" name="CustomShape 44"/>
          <p:cNvSpPr/>
          <p:nvPr/>
        </p:nvSpPr>
        <p:spPr>
          <a:xfrm>
            <a:off x="325080" y="6289560"/>
            <a:ext cx="3600720" cy="550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k-SK" sz="3000" b="1" strike="noStrike" spc="-1">
                <a:solidFill>
                  <a:srgbClr val="000000"/>
                </a:solidFill>
                <a:latin typeface="Calibri"/>
              </a:rPr>
              <a:t>Структура документа</a:t>
            </a:r>
            <a:endParaRPr lang="en-US" sz="30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1" name="Obrázek 6"/>
          <p:cNvPicPr/>
          <p:nvPr/>
        </p:nvPicPr>
        <p:blipFill>
          <a:blip r:embed="rId2"/>
          <a:stretch/>
        </p:blipFill>
        <p:spPr>
          <a:xfrm>
            <a:off x="5392800" y="333539"/>
            <a:ext cx="3751200" cy="2453415"/>
          </a:xfrm>
          <a:prstGeom prst="rect">
            <a:avLst/>
          </a:prstGeom>
          <a:ln w="0">
            <a:noFill/>
          </a:ln>
        </p:spPr>
      </p:pic>
      <p:sp>
        <p:nvSpPr>
          <p:cNvPr id="92" name="CustomShape 45"/>
          <p:cNvSpPr/>
          <p:nvPr/>
        </p:nvSpPr>
        <p:spPr>
          <a:xfrm>
            <a:off x="6061664" y="2840040"/>
            <a:ext cx="3092415" cy="395356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rmAutofit/>
          </a:bodyPr>
          <a:lstStyle/>
          <a:p>
            <a:pPr marL="514080" lvl="1" indent="-171360" algn="l" rtl="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uk-UA" sz="2200" b="0" strike="noStrike" spc="-1" dirty="0">
                <a:solidFill>
                  <a:srgbClr val="000000"/>
                </a:solidFill>
                <a:latin typeface="Calibri"/>
              </a:rPr>
              <a:t>б</a:t>
            </a:r>
            <a:r>
              <a:rPr lang="sk-SK" sz="2200" b="0" strike="noStrike" spc="-1" dirty="0">
                <a:solidFill>
                  <a:srgbClr val="FF0000"/>
                </a:solidFill>
                <a:latin typeface="Calibri"/>
              </a:rPr>
              <a:t>ачення</a:t>
            </a:r>
            <a:r>
              <a:rPr lang="uk-UA" sz="2200" b="0" strike="noStrike" spc="-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GB" sz="2200" b="0" strike="noStrike" spc="-1" dirty="0">
                <a:solidFill>
                  <a:srgbClr val="FF0000"/>
                </a:solidFill>
                <a:latin typeface="Calibri"/>
              </a:rPr>
              <a:t>(</a:t>
            </a:r>
            <a:r>
              <a:rPr lang="sk-SK" sz="2200" b="0" strike="noStrike" spc="-1" dirty="0">
                <a:solidFill>
                  <a:srgbClr val="FF0000"/>
                </a:solidFill>
                <a:latin typeface="Calibri"/>
              </a:rPr>
              <a:t>часто </a:t>
            </a:r>
            <a:r>
              <a:rPr lang="uk-UA" sz="2200" b="0" strike="noStrike" spc="-1" dirty="0">
                <a:solidFill>
                  <a:srgbClr val="FF0000"/>
                </a:solidFill>
                <a:latin typeface="Calibri"/>
              </a:rPr>
              <a:t>сформована під дією </a:t>
            </a:r>
            <a:r>
              <a:rPr lang="en-GB" sz="2200" b="0" strike="noStrike" spc="-1" dirty="0">
                <a:solidFill>
                  <a:srgbClr val="FF0000"/>
                </a:solidFill>
                <a:latin typeface="Calibri"/>
              </a:rPr>
              <a:t>"</a:t>
            </a:r>
            <a:r>
              <a:rPr lang="sk-SK" sz="2200" b="0" strike="noStrike" spc="-1" dirty="0">
                <a:solidFill>
                  <a:srgbClr val="FF0000"/>
                </a:solidFill>
                <a:latin typeface="Calibri"/>
              </a:rPr>
              <a:t>концепції</a:t>
            </a:r>
            <a:r>
              <a:rPr lang="en-GB" sz="2200" b="0" strike="noStrike" spc="-1" dirty="0">
                <a:solidFill>
                  <a:srgbClr val="FF0000"/>
                </a:solidFill>
                <a:latin typeface="Calibri"/>
              </a:rPr>
              <a:t>")</a:t>
            </a:r>
            <a:endParaRPr lang="en-US" sz="2200" b="0" strike="noStrike" spc="-1" dirty="0">
              <a:solidFill>
                <a:srgbClr val="FF0000"/>
              </a:solidFill>
              <a:latin typeface="Calibri"/>
            </a:endParaRPr>
          </a:p>
          <a:p>
            <a:pPr marL="514080" lvl="1" indent="-171360" algn="l" rtl="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sk-SK" sz="2200" b="0" strike="noStrike" spc="-1" dirty="0">
                <a:solidFill>
                  <a:srgbClr val="FF0000"/>
                </a:solidFill>
                <a:latin typeface="Calibri"/>
              </a:rPr>
              <a:t>стратегії</a:t>
            </a:r>
            <a:r>
              <a:rPr lang="en-GB" sz="2200" b="0" strike="noStrike" spc="-1" dirty="0">
                <a:solidFill>
                  <a:srgbClr val="FF0000"/>
                </a:solidFill>
                <a:latin typeface="Calibri"/>
              </a:rPr>
              <a:t>/</a:t>
            </a:r>
            <a:r>
              <a:rPr lang="sk-SK" sz="2200" b="0" strike="noStrike" spc="-1" dirty="0">
                <a:solidFill>
                  <a:srgbClr val="FF0000"/>
                </a:solidFill>
                <a:latin typeface="Calibri"/>
              </a:rPr>
              <a:t>пріоритети</a:t>
            </a:r>
            <a:r>
              <a:rPr lang="en-GB" sz="2200" b="0" strike="noStrike" spc="-1" dirty="0">
                <a:solidFill>
                  <a:srgbClr val="FF0000"/>
                </a:solidFill>
                <a:latin typeface="Calibri"/>
              </a:rPr>
              <a:t>–</a:t>
            </a:r>
            <a:r>
              <a:rPr lang="uk-UA" sz="2200" b="0" strike="noStrike" spc="-1" dirty="0">
                <a:solidFill>
                  <a:srgbClr val="FF0000"/>
                </a:solidFill>
                <a:latin typeface="Calibri"/>
              </a:rPr>
              <a:t> додаткові</a:t>
            </a:r>
            <a:r>
              <a:rPr lang="sk-SK" sz="2200" b="0" strike="noStrike" spc="-1" dirty="0">
                <a:solidFill>
                  <a:srgbClr val="FF0000"/>
                </a:solidFill>
                <a:latin typeface="Calibri"/>
              </a:rPr>
              <a:t> напрямки розвитку</a:t>
            </a:r>
            <a:endParaRPr lang="en-US" sz="2200" b="0" strike="noStrike" spc="-1" dirty="0">
              <a:solidFill>
                <a:srgbClr val="FF0000"/>
              </a:solidFill>
              <a:latin typeface="Calibri"/>
            </a:endParaRPr>
          </a:p>
          <a:p>
            <a:pPr marL="514080" lvl="1" indent="-171360" algn="l" rtl="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uk-UA" sz="2200" b="0" strike="noStrike" spc="-1" dirty="0">
                <a:solidFill>
                  <a:srgbClr val="000000"/>
                </a:solidFill>
                <a:latin typeface="Calibri"/>
              </a:rPr>
              <a:t>п</a:t>
            </a:r>
            <a:r>
              <a:rPr lang="en-GB" sz="2200" b="0" strike="noStrike" spc="-1" dirty="0" err="1">
                <a:solidFill>
                  <a:srgbClr val="000000"/>
                </a:solidFill>
                <a:latin typeface="Calibri"/>
              </a:rPr>
              <a:t>рограма</a:t>
            </a:r>
            <a:r>
              <a:rPr lang="uk-UA" sz="22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2200" b="0" strike="noStrike" spc="-1" dirty="0">
                <a:solidFill>
                  <a:srgbClr val="000000"/>
                </a:solidFill>
                <a:latin typeface="Calibri"/>
              </a:rPr>
              <a:t>–</a:t>
            </a:r>
            <a:r>
              <a:rPr lang="uk-UA" sz="22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sk-SK" sz="2200" b="0" strike="noStrike" spc="-1" dirty="0">
                <a:solidFill>
                  <a:srgbClr val="000000"/>
                </a:solidFill>
                <a:latin typeface="Calibri"/>
              </a:rPr>
              <a:t>більш конкретні напрямки розвитку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  <a:p>
            <a:pPr marL="514080" lvl="1" indent="-171360" algn="l" rtl="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sk-SK" sz="2200" b="0" strike="noStrike" spc="-1" dirty="0">
                <a:solidFill>
                  <a:srgbClr val="000000"/>
                </a:solidFill>
                <a:latin typeface="Calibri"/>
              </a:rPr>
              <a:t>підпрограми</a:t>
            </a:r>
            <a:r>
              <a:rPr lang="en-GB" sz="2200" b="0" strike="noStrike" spc="-1" dirty="0">
                <a:solidFill>
                  <a:srgbClr val="000000"/>
                </a:solidFill>
                <a:latin typeface="Calibri"/>
              </a:rPr>
              <a:t>,</a:t>
            </a:r>
            <a:r>
              <a:rPr lang="uk-UA" sz="22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sk-SK" sz="2200" b="0" strike="noStrike" spc="-1" dirty="0">
                <a:solidFill>
                  <a:srgbClr val="000000"/>
                </a:solidFill>
                <a:latin typeface="Calibri"/>
              </a:rPr>
              <a:t>заходи, проекти та діяльність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128520" y="2565360"/>
            <a:ext cx="8640720" cy="736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rmAutofit fontScale="93500"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3000" b="1" strike="noStrike" spc="-1" dirty="0" err="1">
                <a:solidFill>
                  <a:srgbClr val="000000"/>
                </a:solidFill>
                <a:latin typeface="Calibri Light"/>
              </a:rPr>
              <a:t>Глобально</a:t>
            </a:r>
            <a:r>
              <a:rPr lang="uk-UA" sz="3000" b="1" strike="noStrike" spc="-1" dirty="0">
                <a:solidFill>
                  <a:srgbClr val="000000"/>
                </a:solidFill>
                <a:latin typeface="Calibri Light"/>
              </a:rPr>
              <a:t> с</a:t>
            </a:r>
            <a:r>
              <a:rPr lang="sk-SK" sz="3000" b="1" strike="noStrike" spc="-1" dirty="0">
                <a:solidFill>
                  <a:srgbClr val="000000"/>
                </a:solidFill>
                <a:latin typeface="Calibri Light"/>
              </a:rPr>
              <a:t>ьогодні </a:t>
            </a:r>
            <a:r>
              <a:rPr lang="uk-UA" sz="3000" b="1" strike="noStrike" spc="-1" dirty="0">
                <a:solidFill>
                  <a:srgbClr val="000000"/>
                </a:solidFill>
                <a:latin typeface="Calibri Light"/>
              </a:rPr>
              <a:t>понад </a:t>
            </a:r>
            <a:r>
              <a:rPr lang="en-GB" sz="3000" b="1" strike="noStrike" spc="-1" dirty="0">
                <a:solidFill>
                  <a:srgbClr val="000000"/>
                </a:solidFill>
                <a:latin typeface="Calibri Light"/>
              </a:rPr>
              <a:t>50</a:t>
            </a:r>
            <a:r>
              <a:rPr lang="uk-UA" sz="3000" b="1" strike="noStrike" spc="-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uk-UA" sz="3000" b="1" spc="-1" dirty="0">
                <a:solidFill>
                  <a:srgbClr val="000000"/>
                </a:solidFill>
                <a:latin typeface="Calibri Light"/>
              </a:rPr>
              <a:t>стратегій</a:t>
            </a:r>
            <a:r>
              <a:rPr lang="sk-SK" sz="3000" b="1" strike="noStrike" spc="-1" dirty="0">
                <a:solidFill>
                  <a:srgbClr val="000000"/>
                </a:solidFill>
                <a:latin typeface="Calibri Light"/>
              </a:rPr>
              <a:t> розвитку міст...</a:t>
            </a:r>
            <a:r>
              <a:rPr lang="en-GB" sz="3000" b="1" strike="noStrike" spc="-1" dirty="0">
                <a:solidFill>
                  <a:srgbClr val="000000"/>
                </a:solidFill>
                <a:latin typeface="Calibri Light"/>
              </a:rPr>
              <a:t> </a:t>
            </a:r>
            <a:endParaRPr lang="en-US" sz="3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684360" y="3301920"/>
            <a:ext cx="8084880" cy="3222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82440" algn="l" rtl="0">
              <a:lnSpc>
                <a:spcPct val="120000"/>
              </a:lnSpc>
              <a:spcBef>
                <a:spcPts val="11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1" strike="noStrike" spc="-1" dirty="0" err="1">
                <a:solidFill>
                  <a:srgbClr val="80009E"/>
                </a:solidFill>
                <a:latin typeface="Cambria"/>
              </a:rPr>
              <a:t>Місто-сад</a:t>
            </a:r>
            <a:r>
              <a:rPr lang="en-GB" sz="2200" b="1" strike="noStrike" spc="-1" dirty="0">
                <a:solidFill>
                  <a:srgbClr val="000000"/>
                </a:solidFill>
                <a:latin typeface="Cambria"/>
              </a:rPr>
              <a:t>/</a:t>
            </a:r>
            <a:r>
              <a:rPr lang="en-GB" sz="2200" b="1" strike="noStrike" spc="-1" dirty="0" err="1">
                <a:solidFill>
                  <a:srgbClr val="00B050"/>
                </a:solidFill>
                <a:latin typeface="Cambria"/>
              </a:rPr>
              <a:t>Зелене</a:t>
            </a:r>
            <a:r>
              <a:rPr lang="en-GB" sz="2200" b="1" strike="noStrike" spc="-1" dirty="0">
                <a:solidFill>
                  <a:srgbClr val="00B050"/>
                </a:solidFill>
                <a:latin typeface="Cambria"/>
              </a:rPr>
              <a:t> </a:t>
            </a:r>
            <a:r>
              <a:rPr lang="en-GB" sz="2200" b="1" strike="noStrike" spc="-1" dirty="0" err="1">
                <a:solidFill>
                  <a:srgbClr val="00B050"/>
                </a:solidFill>
                <a:latin typeface="Cambria"/>
              </a:rPr>
              <a:t>місто</a:t>
            </a:r>
            <a:r>
              <a:rPr lang="en-GB" sz="2200" b="1" strike="noStrike" spc="-1" dirty="0">
                <a:solidFill>
                  <a:srgbClr val="000000"/>
                </a:solidFill>
                <a:latin typeface="Cambria"/>
              </a:rPr>
              <a:t>/ </a:t>
            </a:r>
            <a:r>
              <a:rPr lang="en-GB" sz="2200" b="1" strike="noStrike" spc="-1" dirty="0" err="1">
                <a:solidFill>
                  <a:srgbClr val="000000"/>
                </a:solidFill>
                <a:latin typeface="Cambria"/>
              </a:rPr>
              <a:t>Розумне</a:t>
            </a:r>
            <a:r>
              <a:rPr lang="en-GB" sz="2200" b="1" strike="noStrike" spc="-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GB" sz="2200" b="1" strike="noStrike" spc="-1" dirty="0" err="1">
                <a:solidFill>
                  <a:srgbClr val="000000"/>
                </a:solidFill>
                <a:latin typeface="Cambria"/>
              </a:rPr>
              <a:t>місто</a:t>
            </a:r>
            <a:r>
              <a:rPr lang="en-GB" sz="2200" b="1" strike="noStrike" spc="-1" dirty="0">
                <a:solidFill>
                  <a:srgbClr val="000000"/>
                </a:solidFill>
                <a:latin typeface="Cambria"/>
              </a:rPr>
              <a:t> / </a:t>
            </a:r>
            <a:r>
              <a:rPr lang="en-GB" sz="2200" b="1" strike="noStrike" spc="-1" dirty="0" err="1">
                <a:solidFill>
                  <a:srgbClr val="000000"/>
                </a:solidFill>
                <a:latin typeface="Cambria"/>
              </a:rPr>
              <a:t>Плавуче</a:t>
            </a:r>
            <a:r>
              <a:rPr lang="en-GB" sz="2200" b="1" strike="noStrike" spc="-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GB" sz="2200" b="1" strike="noStrike" spc="-1" dirty="0" err="1">
                <a:solidFill>
                  <a:srgbClr val="000000"/>
                </a:solidFill>
                <a:latin typeface="Cambria"/>
              </a:rPr>
              <a:t>місто</a:t>
            </a:r>
            <a:r>
              <a:rPr lang="en-GB" sz="2200" b="1" strike="noStrike" spc="-1" dirty="0">
                <a:solidFill>
                  <a:srgbClr val="000000"/>
                </a:solidFill>
                <a:latin typeface="Cambria"/>
              </a:rPr>
              <a:t> /</a:t>
            </a:r>
            <a:r>
              <a:rPr lang="uk-UA" sz="2200" b="1" strike="noStrike" spc="-1" dirty="0">
                <a:solidFill>
                  <a:srgbClr val="C00000"/>
                </a:solidFill>
                <a:latin typeface="Cambria"/>
              </a:rPr>
              <a:t>Стійке</a:t>
            </a:r>
            <a:r>
              <a:rPr lang="en-GB" sz="2200" b="1" strike="noStrike" spc="-1" dirty="0">
                <a:solidFill>
                  <a:srgbClr val="C00000"/>
                </a:solidFill>
                <a:latin typeface="Cambria"/>
              </a:rPr>
              <a:t> </a:t>
            </a:r>
            <a:r>
              <a:rPr lang="uk-UA" sz="2200" b="1" strike="noStrike" spc="-1" dirty="0">
                <a:solidFill>
                  <a:srgbClr val="C00000"/>
                </a:solidFill>
                <a:latin typeface="Cambria"/>
              </a:rPr>
              <a:t>місто</a:t>
            </a:r>
            <a:r>
              <a:rPr lang="en-GB" sz="2200" b="1" strike="noStrike" spc="-1" dirty="0">
                <a:solidFill>
                  <a:srgbClr val="000000"/>
                </a:solidFill>
                <a:latin typeface="Cambria"/>
              </a:rPr>
              <a:t>/ </a:t>
            </a:r>
            <a:r>
              <a:rPr lang="en-GB" sz="2200" b="1" strike="noStrike" spc="-1" dirty="0" err="1">
                <a:solidFill>
                  <a:srgbClr val="000000"/>
                </a:solidFill>
                <a:latin typeface="Cambria"/>
              </a:rPr>
              <a:t>Мега</a:t>
            </a:r>
            <a:r>
              <a:rPr lang="en-GB" sz="2200" b="1" strike="noStrike" spc="-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GB" sz="2200" b="1" strike="noStrike" spc="-1" dirty="0" err="1">
                <a:solidFill>
                  <a:srgbClr val="000000"/>
                </a:solidFill>
                <a:latin typeface="Cambria"/>
              </a:rPr>
              <a:t>місто</a:t>
            </a:r>
            <a:r>
              <a:rPr lang="en-GB" sz="2200" b="1" strike="noStrike" spc="-1" dirty="0">
                <a:solidFill>
                  <a:srgbClr val="000000"/>
                </a:solidFill>
                <a:latin typeface="Cambria"/>
              </a:rPr>
              <a:t> /</a:t>
            </a:r>
            <a:r>
              <a:rPr lang="en-GB" sz="2200" b="1" strike="noStrike" spc="-1" dirty="0" err="1">
                <a:solidFill>
                  <a:srgbClr val="00B050"/>
                </a:solidFill>
                <a:latin typeface="Cambria"/>
              </a:rPr>
              <a:t>Здорове</a:t>
            </a:r>
            <a:r>
              <a:rPr lang="en-GB" sz="2200" b="1" strike="noStrike" spc="-1" dirty="0">
                <a:solidFill>
                  <a:srgbClr val="00B050"/>
                </a:solidFill>
                <a:latin typeface="Cambria"/>
              </a:rPr>
              <a:t> </a:t>
            </a:r>
            <a:r>
              <a:rPr lang="en-GB" sz="2200" b="1" strike="noStrike" spc="-1" dirty="0" err="1">
                <a:solidFill>
                  <a:srgbClr val="00B050"/>
                </a:solidFill>
                <a:latin typeface="Cambria"/>
              </a:rPr>
              <a:t>місто</a:t>
            </a:r>
            <a:r>
              <a:rPr lang="en-GB" sz="2200" b="1" strike="noStrike" spc="-1" dirty="0">
                <a:solidFill>
                  <a:srgbClr val="000000"/>
                </a:solidFill>
                <a:latin typeface="Cambria"/>
              </a:rPr>
              <a:t>/</a:t>
            </a:r>
            <a:r>
              <a:rPr lang="en-GB" sz="2200" b="1" strike="noStrike" spc="-1" dirty="0" err="1">
                <a:solidFill>
                  <a:srgbClr val="0042AC"/>
                </a:solidFill>
                <a:latin typeface="Cambria"/>
              </a:rPr>
              <a:t>Місто</a:t>
            </a:r>
            <a:r>
              <a:rPr lang="en-GB" sz="2200" b="1" strike="noStrike" spc="-1" dirty="0">
                <a:solidFill>
                  <a:srgbClr val="0042AC"/>
                </a:solidFill>
                <a:latin typeface="Cambria"/>
              </a:rPr>
              <a:t> </a:t>
            </a:r>
            <a:r>
              <a:rPr lang="en-GB" sz="2200" b="1" strike="noStrike" spc="-1" dirty="0" err="1">
                <a:solidFill>
                  <a:srgbClr val="0042AC"/>
                </a:solidFill>
                <a:latin typeface="Cambria"/>
              </a:rPr>
              <a:t>знань</a:t>
            </a:r>
            <a:r>
              <a:rPr lang="en-GB" sz="2200" b="1" strike="noStrike" spc="-1" dirty="0">
                <a:solidFill>
                  <a:srgbClr val="000000"/>
                </a:solidFill>
                <a:latin typeface="Cambria"/>
              </a:rPr>
              <a:t>/ </a:t>
            </a:r>
            <a:r>
              <a:rPr lang="en-GB" sz="2200" b="1" strike="noStrike" spc="-1" dirty="0" err="1">
                <a:solidFill>
                  <a:srgbClr val="000000"/>
                </a:solidFill>
                <a:latin typeface="Cambria"/>
              </a:rPr>
              <a:t>Туристичні</a:t>
            </a:r>
            <a:r>
              <a:rPr lang="en-GB" sz="2200" b="1" strike="noStrike" spc="-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GB" sz="2200" b="1" strike="noStrike" spc="-1" dirty="0" err="1">
                <a:solidFill>
                  <a:srgbClr val="000000"/>
                </a:solidFill>
                <a:latin typeface="Cambria"/>
              </a:rPr>
              <a:t>міста</a:t>
            </a:r>
            <a:r>
              <a:rPr lang="en-GB" sz="2200" b="1" strike="noStrike" spc="-1" dirty="0">
                <a:solidFill>
                  <a:srgbClr val="000000"/>
                </a:solidFill>
                <a:latin typeface="Cambria"/>
              </a:rPr>
              <a:t> /</a:t>
            </a:r>
            <a:r>
              <a:rPr lang="uk-UA" sz="2200" b="1" strike="noStrike" spc="-1" dirty="0">
                <a:solidFill>
                  <a:srgbClr val="80009E"/>
                </a:solidFill>
                <a:latin typeface="Cambria"/>
              </a:rPr>
              <a:t>Зменшене</a:t>
            </a:r>
            <a:r>
              <a:rPr lang="en-GB" sz="2200" b="1" strike="noStrike" spc="-1" dirty="0">
                <a:solidFill>
                  <a:srgbClr val="80009E"/>
                </a:solidFill>
                <a:latin typeface="Cambria"/>
              </a:rPr>
              <a:t> </a:t>
            </a:r>
            <a:r>
              <a:rPr lang="en-GB" sz="2200" b="1" strike="noStrike" spc="-1" dirty="0" err="1">
                <a:solidFill>
                  <a:srgbClr val="80009E"/>
                </a:solidFill>
                <a:latin typeface="Cambria"/>
              </a:rPr>
              <a:t>міста</a:t>
            </a:r>
            <a:r>
              <a:rPr lang="en-GB" sz="2200" b="1" strike="noStrike" spc="-1" dirty="0">
                <a:solidFill>
                  <a:srgbClr val="000000"/>
                </a:solidFill>
                <a:latin typeface="Cambria"/>
              </a:rPr>
              <a:t>/</a:t>
            </a:r>
            <a:r>
              <a:rPr lang="en-GB" sz="2200" b="1" strike="noStrike" spc="-1" dirty="0" err="1">
                <a:solidFill>
                  <a:srgbClr val="C00000"/>
                </a:solidFill>
                <a:latin typeface="Cambria"/>
              </a:rPr>
              <a:t>Стале</a:t>
            </a:r>
            <a:r>
              <a:rPr lang="en-GB" sz="2200" b="1" strike="noStrike" spc="-1" dirty="0">
                <a:solidFill>
                  <a:srgbClr val="C00000"/>
                </a:solidFill>
                <a:latin typeface="Cambria"/>
              </a:rPr>
              <a:t> </a:t>
            </a:r>
            <a:r>
              <a:rPr lang="en-GB" sz="2200" b="1" strike="noStrike" spc="-1" dirty="0" err="1">
                <a:solidFill>
                  <a:srgbClr val="C00000"/>
                </a:solidFill>
                <a:latin typeface="Cambria"/>
              </a:rPr>
              <a:t>місто</a:t>
            </a:r>
            <a:r>
              <a:rPr lang="en-GB" sz="2200" b="1" strike="noStrike" spc="-1" dirty="0">
                <a:solidFill>
                  <a:srgbClr val="000000"/>
                </a:solidFill>
                <a:latin typeface="Cambria"/>
              </a:rPr>
              <a:t>/</a:t>
            </a:r>
            <a:r>
              <a:rPr lang="en-GB" sz="2200" b="1" strike="noStrike" spc="-1" dirty="0" err="1">
                <a:solidFill>
                  <a:srgbClr val="0042AC"/>
                </a:solidFill>
                <a:latin typeface="Cambria"/>
              </a:rPr>
              <a:t>Розумне</a:t>
            </a:r>
            <a:r>
              <a:rPr lang="en-GB" sz="2200" b="1" strike="noStrike" spc="-1" dirty="0">
                <a:solidFill>
                  <a:srgbClr val="0042AC"/>
                </a:solidFill>
                <a:latin typeface="Cambria"/>
              </a:rPr>
              <a:t> </a:t>
            </a:r>
            <a:r>
              <a:rPr lang="en-GB" sz="2200" b="1" strike="noStrike" spc="-1" dirty="0" err="1">
                <a:solidFill>
                  <a:srgbClr val="0042AC"/>
                </a:solidFill>
                <a:latin typeface="Cambria"/>
              </a:rPr>
              <a:t>місто</a:t>
            </a:r>
            <a:r>
              <a:rPr lang="en-GB" sz="2200" b="1" strike="noStrike" spc="-1" dirty="0">
                <a:solidFill>
                  <a:srgbClr val="000000"/>
                </a:solidFill>
                <a:latin typeface="Cambria"/>
              </a:rPr>
              <a:t>/</a:t>
            </a:r>
            <a:r>
              <a:rPr lang="en-GB" sz="2200" b="1" strike="noStrike" spc="-1" dirty="0" err="1">
                <a:solidFill>
                  <a:srgbClr val="00B050"/>
                </a:solidFill>
                <a:latin typeface="Cambria"/>
              </a:rPr>
              <a:t>Життєве</a:t>
            </a:r>
            <a:r>
              <a:rPr lang="en-GB" sz="2200" b="1" strike="noStrike" spc="-1" dirty="0">
                <a:solidFill>
                  <a:srgbClr val="00B050"/>
                </a:solidFill>
                <a:latin typeface="Cambria"/>
              </a:rPr>
              <a:t> </a:t>
            </a:r>
            <a:r>
              <a:rPr lang="en-GB" sz="2200" b="1" strike="noStrike" spc="-1" dirty="0" err="1">
                <a:solidFill>
                  <a:srgbClr val="00B050"/>
                </a:solidFill>
                <a:latin typeface="Cambria"/>
              </a:rPr>
              <a:t>місто</a:t>
            </a:r>
            <a:r>
              <a:rPr lang="en-GB" sz="2200" b="1" strike="noStrike" spc="-1" dirty="0">
                <a:solidFill>
                  <a:srgbClr val="000000"/>
                </a:solidFill>
                <a:latin typeface="Cambria"/>
              </a:rPr>
              <a:t>/ </a:t>
            </a:r>
            <a:r>
              <a:rPr lang="en-GB" sz="2200" b="1" strike="noStrike" spc="-1" dirty="0" err="1">
                <a:solidFill>
                  <a:srgbClr val="000000"/>
                </a:solidFill>
                <a:latin typeface="Cambria"/>
              </a:rPr>
              <a:t>Університетське</a:t>
            </a:r>
            <a:r>
              <a:rPr lang="en-GB" sz="2200" b="1" strike="noStrike" spc="-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GB" sz="2200" b="1" strike="noStrike" spc="-1" dirty="0" err="1">
                <a:solidFill>
                  <a:srgbClr val="000000"/>
                </a:solidFill>
                <a:latin typeface="Cambria"/>
              </a:rPr>
              <a:t>місто</a:t>
            </a:r>
            <a:r>
              <a:rPr lang="en-GB" sz="2200" b="1" strike="noStrike" spc="-1" dirty="0">
                <a:solidFill>
                  <a:srgbClr val="000000"/>
                </a:solidFill>
                <a:latin typeface="Cambria"/>
              </a:rPr>
              <a:t> / </a:t>
            </a:r>
            <a:r>
              <a:rPr lang="en-GB" sz="2200" b="1" strike="noStrike" spc="-1" dirty="0" err="1">
                <a:solidFill>
                  <a:srgbClr val="000000"/>
                </a:solidFill>
                <a:latin typeface="Cambria"/>
              </a:rPr>
              <a:t>Історичне</a:t>
            </a:r>
            <a:r>
              <a:rPr lang="en-GB" sz="2200" b="1" strike="noStrike" spc="-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GB" sz="2200" b="1" strike="noStrike" spc="-1" dirty="0" err="1">
                <a:solidFill>
                  <a:srgbClr val="000000"/>
                </a:solidFill>
                <a:latin typeface="Cambria"/>
              </a:rPr>
              <a:t>місто</a:t>
            </a:r>
            <a:r>
              <a:rPr lang="en-GB" sz="2200" b="1" strike="noStrike" spc="-1" dirty="0">
                <a:solidFill>
                  <a:srgbClr val="000000"/>
                </a:solidFill>
                <a:latin typeface="Cambria"/>
              </a:rPr>
              <a:t> / </a:t>
            </a:r>
            <a:r>
              <a:rPr lang="en-GB" sz="2200" b="1" strike="noStrike" spc="-1" dirty="0" err="1">
                <a:solidFill>
                  <a:srgbClr val="000000"/>
                </a:solidFill>
                <a:latin typeface="Cambria"/>
              </a:rPr>
              <a:t>Глобальне</a:t>
            </a:r>
            <a:r>
              <a:rPr lang="en-GB" sz="2200" b="1" strike="noStrike" spc="-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GB" sz="2200" b="1" strike="noStrike" spc="-1" dirty="0" err="1">
                <a:solidFill>
                  <a:srgbClr val="000000"/>
                </a:solidFill>
                <a:latin typeface="Cambria"/>
              </a:rPr>
              <a:t>місто</a:t>
            </a:r>
            <a:r>
              <a:rPr lang="en-GB" sz="2200" b="1" strike="noStrike" spc="-1" dirty="0">
                <a:solidFill>
                  <a:srgbClr val="000000"/>
                </a:solidFill>
                <a:latin typeface="Cambria"/>
              </a:rPr>
              <a:t> /</a:t>
            </a:r>
            <a:r>
              <a:rPr lang="en-GB" sz="2200" b="1" strike="noStrike" spc="-1" dirty="0" err="1">
                <a:solidFill>
                  <a:srgbClr val="80009E"/>
                </a:solidFill>
                <a:latin typeface="Cambria"/>
              </a:rPr>
              <a:t>Безпечне</a:t>
            </a:r>
            <a:r>
              <a:rPr lang="en-GB" sz="2200" b="1" strike="noStrike" spc="-1" dirty="0">
                <a:solidFill>
                  <a:srgbClr val="80009E"/>
                </a:solidFill>
                <a:latin typeface="Cambria"/>
              </a:rPr>
              <a:t> </a:t>
            </a:r>
            <a:r>
              <a:rPr lang="en-GB" sz="2200" b="1" strike="noStrike" spc="-1" dirty="0" err="1">
                <a:solidFill>
                  <a:srgbClr val="80009E"/>
                </a:solidFill>
                <a:latin typeface="Cambria"/>
              </a:rPr>
              <a:t>місто</a:t>
            </a:r>
            <a:r>
              <a:rPr lang="en-GB" sz="2200" b="1" strike="noStrike" spc="-1" dirty="0">
                <a:solidFill>
                  <a:srgbClr val="000000"/>
                </a:solidFill>
                <a:latin typeface="Cambria"/>
              </a:rPr>
              <a:t>/ </a:t>
            </a:r>
            <a:r>
              <a:rPr lang="en-GB" sz="2200" b="1" strike="noStrike" spc="-1" dirty="0" err="1">
                <a:solidFill>
                  <a:srgbClr val="000000"/>
                </a:solidFill>
                <a:latin typeface="Cambria"/>
              </a:rPr>
              <a:t>Постмодерне</a:t>
            </a:r>
            <a:r>
              <a:rPr lang="en-GB" sz="2200" b="1" strike="noStrike" spc="-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GB" sz="2200" b="1" strike="noStrike" spc="-1" dirty="0" err="1">
                <a:solidFill>
                  <a:srgbClr val="000000"/>
                </a:solidFill>
                <a:latin typeface="Cambria"/>
              </a:rPr>
              <a:t>місто</a:t>
            </a:r>
            <a:r>
              <a:rPr lang="en-GB" sz="2200" b="1" strike="noStrike" spc="-1" dirty="0">
                <a:solidFill>
                  <a:srgbClr val="000000"/>
                </a:solidFill>
                <a:latin typeface="Cambria"/>
              </a:rPr>
              <a:t> /</a:t>
            </a:r>
            <a:r>
              <a:rPr lang="uk-UA" sz="2200" b="1" strike="noStrike" spc="-1" dirty="0">
                <a:solidFill>
                  <a:srgbClr val="80009E"/>
                </a:solidFill>
                <a:latin typeface="Cambria"/>
              </a:rPr>
              <a:t>Ліквідне</a:t>
            </a:r>
            <a:r>
              <a:rPr lang="en-GB" sz="2200" b="1" strike="noStrike" spc="-1" dirty="0">
                <a:solidFill>
                  <a:srgbClr val="80009E"/>
                </a:solidFill>
                <a:latin typeface="Cambria"/>
              </a:rPr>
              <a:t> </a:t>
            </a:r>
            <a:r>
              <a:rPr lang="en-GB" sz="2200" b="1" strike="noStrike" spc="-1" dirty="0" err="1">
                <a:solidFill>
                  <a:srgbClr val="80009E"/>
                </a:solidFill>
                <a:latin typeface="Cambria"/>
              </a:rPr>
              <a:t>місто</a:t>
            </a:r>
            <a:r>
              <a:rPr lang="en-GB" sz="2200" b="1" strike="noStrike" spc="-1" dirty="0">
                <a:solidFill>
                  <a:srgbClr val="000000"/>
                </a:solidFill>
                <a:latin typeface="Cambria"/>
              </a:rPr>
              <a:t>/</a:t>
            </a:r>
            <a:r>
              <a:rPr lang="en-GB" sz="2200" b="1" strike="noStrike" spc="-1" dirty="0" err="1">
                <a:solidFill>
                  <a:srgbClr val="C00000"/>
                </a:solidFill>
                <a:latin typeface="Cambria"/>
              </a:rPr>
              <a:t>Мультикультурне</a:t>
            </a:r>
            <a:r>
              <a:rPr lang="en-GB" sz="2200" b="1" strike="noStrike" spc="-1" dirty="0">
                <a:solidFill>
                  <a:srgbClr val="C00000"/>
                </a:solidFill>
                <a:latin typeface="Cambria"/>
              </a:rPr>
              <a:t> </a:t>
            </a:r>
            <a:r>
              <a:rPr lang="en-GB" sz="2200" b="1" strike="noStrike" spc="-1" dirty="0" err="1">
                <a:solidFill>
                  <a:srgbClr val="C00000"/>
                </a:solidFill>
                <a:latin typeface="Cambria"/>
              </a:rPr>
              <a:t>місто</a:t>
            </a:r>
            <a:r>
              <a:rPr lang="en-GB" sz="2200" b="1" strike="noStrike" spc="-1" dirty="0">
                <a:solidFill>
                  <a:srgbClr val="000000"/>
                </a:solidFill>
                <a:latin typeface="Cambria"/>
              </a:rPr>
              <a:t>/ </a:t>
            </a:r>
            <a:r>
              <a:rPr lang="en-GB" sz="2200" b="1" strike="noStrike" spc="-1" dirty="0" err="1">
                <a:solidFill>
                  <a:srgbClr val="000000"/>
                </a:solidFill>
                <a:latin typeface="Cambria"/>
              </a:rPr>
              <a:t>Живе</a:t>
            </a:r>
            <a:r>
              <a:rPr lang="en-GB" sz="2200" b="1" strike="noStrike" spc="-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GB" sz="2200" b="1" strike="noStrike" spc="-1" dirty="0" err="1">
                <a:solidFill>
                  <a:srgbClr val="000000"/>
                </a:solidFill>
                <a:latin typeface="Cambria"/>
              </a:rPr>
              <a:t>місто</a:t>
            </a:r>
            <a:r>
              <a:rPr lang="en-GB" sz="2200" b="1" strike="noStrike" spc="-1" dirty="0">
                <a:solidFill>
                  <a:srgbClr val="000000"/>
                </a:solidFill>
                <a:latin typeface="Cambria"/>
              </a:rPr>
              <a:t> /</a:t>
            </a:r>
            <a:r>
              <a:rPr lang="sk-SK" sz="2200" b="1" strike="noStrike" spc="-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GB" sz="2200" b="1" strike="noStrike" spc="-1" dirty="0" err="1">
                <a:solidFill>
                  <a:srgbClr val="C00000"/>
                </a:solidFill>
                <a:latin typeface="Cambria"/>
              </a:rPr>
              <a:t>Самоокупне</a:t>
            </a:r>
            <a:r>
              <a:rPr lang="en-GB" sz="2200" b="1" strike="noStrike" spc="-1" dirty="0">
                <a:solidFill>
                  <a:srgbClr val="C00000"/>
                </a:solidFill>
                <a:latin typeface="Cambria"/>
              </a:rPr>
              <a:t> </a:t>
            </a:r>
            <a:r>
              <a:rPr lang="en-GB" sz="2200" b="1" strike="noStrike" spc="-1" dirty="0" err="1">
                <a:solidFill>
                  <a:srgbClr val="C00000"/>
                </a:solidFill>
                <a:latin typeface="Cambria"/>
              </a:rPr>
              <a:t>місто</a:t>
            </a:r>
            <a:r>
              <a:rPr lang="en-GB" sz="2200" b="1" strike="noStrike" spc="-1" dirty="0">
                <a:solidFill>
                  <a:srgbClr val="000000"/>
                </a:solidFill>
                <a:latin typeface="Cambria"/>
              </a:rPr>
              <a:t>/</a:t>
            </a:r>
            <a:r>
              <a:rPr lang="en-GB" sz="2200" b="1" strike="noStrike" spc="-1" dirty="0" err="1">
                <a:solidFill>
                  <a:srgbClr val="00B050"/>
                </a:solidFill>
                <a:latin typeface="Cambria"/>
              </a:rPr>
              <a:t>Міжнародне</a:t>
            </a:r>
            <a:r>
              <a:rPr lang="en-GB" sz="2200" b="1" strike="noStrike" spc="-1" dirty="0">
                <a:solidFill>
                  <a:srgbClr val="00B050"/>
                </a:solidFill>
                <a:latin typeface="Cambria"/>
              </a:rPr>
              <a:t> </a:t>
            </a:r>
            <a:r>
              <a:rPr lang="en-GB" sz="2200" b="1" strike="noStrike" spc="-1" dirty="0" err="1">
                <a:solidFill>
                  <a:srgbClr val="00B050"/>
                </a:solidFill>
                <a:latin typeface="Cambria"/>
              </a:rPr>
              <a:t>місто</a:t>
            </a:r>
            <a:r>
              <a:rPr lang="en-GB" sz="2200" b="1" strike="noStrike" spc="-1" dirty="0">
                <a:solidFill>
                  <a:srgbClr val="000000"/>
                </a:solidFill>
                <a:latin typeface="Cambria"/>
              </a:rPr>
              <a:t>/ </a:t>
            </a:r>
            <a:r>
              <a:rPr lang="en-GB" sz="2200" b="1" strike="noStrike" spc="-1" dirty="0" err="1">
                <a:solidFill>
                  <a:srgbClr val="000000"/>
                </a:solidFill>
                <a:latin typeface="Cambria"/>
              </a:rPr>
              <a:t>Водне</a:t>
            </a:r>
            <a:r>
              <a:rPr lang="en-GB" sz="2200" b="1" strike="noStrike" spc="-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GB" sz="2200" b="1" strike="noStrike" spc="-1" dirty="0" err="1">
                <a:solidFill>
                  <a:srgbClr val="000000"/>
                </a:solidFill>
                <a:latin typeface="Cambria"/>
              </a:rPr>
              <a:t>місто</a:t>
            </a:r>
            <a:r>
              <a:rPr lang="en-GB" sz="2200" b="1" strike="noStrike" spc="-1" dirty="0">
                <a:solidFill>
                  <a:srgbClr val="000000"/>
                </a:solidFill>
                <a:latin typeface="Cambria"/>
              </a:rPr>
              <a:t> / </a:t>
            </a:r>
            <a:r>
              <a:rPr lang="en-GB" sz="2200" b="1" strike="noStrike" spc="-1" dirty="0" err="1">
                <a:solidFill>
                  <a:srgbClr val="000000"/>
                </a:solidFill>
                <a:latin typeface="Cambria"/>
              </a:rPr>
              <a:t>Просто</a:t>
            </a:r>
            <a:r>
              <a:rPr lang="en-GB" sz="2200" b="1" strike="noStrike" spc="-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GB" sz="2200" b="1" strike="noStrike" spc="-1" dirty="0" err="1">
                <a:solidFill>
                  <a:srgbClr val="000000"/>
                </a:solidFill>
                <a:latin typeface="Cambria"/>
              </a:rPr>
              <a:t>місто</a:t>
            </a:r>
            <a:r>
              <a:rPr lang="en-GB" sz="2200" b="1" strike="noStrike" spc="-1" dirty="0">
                <a:solidFill>
                  <a:srgbClr val="000000"/>
                </a:solidFill>
                <a:latin typeface="Cambria"/>
              </a:rPr>
              <a:t> / .....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CustomShape 3"/>
          <p:cNvSpPr/>
          <p:nvPr/>
        </p:nvSpPr>
        <p:spPr>
          <a:xfrm>
            <a:off x="528480" y="118364"/>
            <a:ext cx="8087040" cy="1582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82440" algn="l" rtl="0">
              <a:lnSpc>
                <a:spcPct val="10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k-SK" sz="2600" b="1" strike="noStrike" spc="-1" dirty="0">
                <a:solidFill>
                  <a:srgbClr val="000000"/>
                </a:solidFill>
                <a:latin typeface="Cambria"/>
              </a:rPr>
              <a:t>БАЧЕННЯ</a:t>
            </a:r>
            <a:endParaRPr lang="en-US" sz="2600" b="0" strike="noStrike" spc="-1" dirty="0">
              <a:solidFill>
                <a:srgbClr val="000000"/>
              </a:solidFill>
              <a:latin typeface="Calibri"/>
            </a:endParaRPr>
          </a:p>
          <a:p>
            <a:pPr marL="82440" algn="l" rtl="0">
              <a:lnSpc>
                <a:spcPct val="10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k-SK" sz="2200" b="0" strike="noStrike" spc="-1" dirty="0">
                <a:solidFill>
                  <a:srgbClr val="000000"/>
                </a:solidFill>
                <a:latin typeface="Cambria"/>
              </a:rPr>
              <a:t>- картина того, ким би ми хотіли бути в довгостроковій перспективі...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  <a:p>
            <a:pPr marL="82440" algn="l" rtl="0">
              <a:lnSpc>
                <a:spcPct val="10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k-SK" sz="2200" b="0" strike="noStrike" spc="-1" dirty="0">
                <a:solidFill>
                  <a:srgbClr val="000000"/>
                </a:solidFill>
                <a:latin typeface="Cambria"/>
              </a:rPr>
              <a:t>- форми - суцільний текст, одне речення, слоган, логотип, історія, концепція...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  <a:p>
            <a:pPr marL="82440" algn="r" rtl="0">
              <a:lnSpc>
                <a:spcPct val="120000"/>
              </a:lnSpc>
              <a:spcBef>
                <a:spcPts val="11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k-SK" sz="2200" b="1" strike="noStrike" spc="-1" dirty="0">
                <a:solidFill>
                  <a:srgbClr val="000000"/>
                </a:solidFill>
                <a:latin typeface="Cambria"/>
              </a:rPr>
              <a:t> </a:t>
            </a:r>
            <a:r>
              <a:rPr lang="sk-SK" sz="2200" b="1" strike="noStrike" spc="-1" dirty="0">
                <a:solidFill>
                  <a:srgbClr val="000000"/>
                </a:solidFill>
                <a:latin typeface="Cambria"/>
                <a:hlinkClick r:id="rId2"/>
              </a:rPr>
              <a:t>https://smartcity.wien.gv.at/en/</a:t>
            </a:r>
            <a:r>
              <a:rPr lang="en-US" sz="2200" b="1" strike="noStrike" spc="-1" dirty="0">
                <a:solidFill>
                  <a:srgbClr val="000000"/>
                </a:solidFill>
                <a:latin typeface="Cambria"/>
              </a:rPr>
              <a:t> 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Obrázek 5"/>
          <p:cNvPicPr/>
          <p:nvPr/>
        </p:nvPicPr>
        <p:blipFill>
          <a:blip r:embed="rId2"/>
          <a:stretch/>
        </p:blipFill>
        <p:spPr>
          <a:xfrm>
            <a:off x="250920" y="4395960"/>
            <a:ext cx="3744720" cy="2381040"/>
          </a:xfrm>
          <a:prstGeom prst="rect">
            <a:avLst/>
          </a:prstGeom>
          <a:ln w="0">
            <a:noFill/>
          </a:ln>
        </p:spPr>
      </p:pic>
      <p:sp>
        <p:nvSpPr>
          <p:cNvPr id="97" name="TextShape 1"/>
          <p:cNvSpPr txBox="1"/>
          <p:nvPr/>
        </p:nvSpPr>
        <p:spPr>
          <a:xfrm>
            <a:off x="811621" y="404280"/>
            <a:ext cx="8224379" cy="4248360"/>
          </a:xfrm>
          <a:prstGeom prst="rect">
            <a:avLst/>
          </a:prstGeom>
          <a:noFill/>
          <a:ln w="0">
            <a:noFill/>
          </a:ln>
        </p:spPr>
        <p:txBody>
          <a:bodyPr>
            <a:normAutofit lnSpcReduction="10000"/>
          </a:bodyPr>
          <a:lstStyle/>
          <a:p>
            <a:pPr algn="l" rtl="0">
              <a:spcBef>
                <a:spcPts val="1199"/>
              </a:spcBef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sk-SK" sz="2800" b="1" u="sng" strike="noStrike" spc="-1" dirty="0">
                <a:solidFill>
                  <a:srgbClr val="000000"/>
                </a:solidFill>
                <a:uFillTx/>
                <a:latin typeface="Calibri"/>
              </a:rPr>
              <a:t>девіз стійкості</a:t>
            </a:r>
            <a:r>
              <a:rPr lang="sk-SK" sz="2800" b="1" strike="noStrike" spc="-1" dirty="0">
                <a:solidFill>
                  <a:srgbClr val="000000"/>
                </a:solidFill>
                <a:latin typeface="Calibri"/>
              </a:rPr>
              <a:t>: «Ми не успадкували землю від наших предків, а позичили її у своїх дітей».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algn="l" rtl="0">
              <a:spcBef>
                <a:spcPts val="1199"/>
              </a:spcBef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endParaRPr lang="en-US" sz="600" b="0" strike="noStrike" spc="-1" dirty="0">
              <a:solidFill>
                <a:srgbClr val="000000"/>
              </a:solidFill>
              <a:latin typeface="Calibri"/>
            </a:endParaRPr>
          </a:p>
          <a:p>
            <a:pPr algn="l" rtl="0">
              <a:spcBef>
                <a:spcPts val="1199"/>
              </a:spcBef>
              <a:buClr>
                <a:srgbClr val="000000"/>
              </a:buClr>
              <a:buFont typeface="Arial"/>
              <a:buChar char="•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sk-SK" sz="2000" b="0" strike="noStrike" spc="-1" dirty="0">
                <a:solidFill>
                  <a:srgbClr val="000000"/>
                </a:solidFill>
                <a:latin typeface="Calibri"/>
              </a:rPr>
              <a:t>Порядок денний 21 (Ріо-де-Жанейро, 1992 р.) – 3 компоненти, екологічні, соціальні та економічні, які базуються на інституційній основі для реалізації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 algn="l" rtl="0">
              <a:spcBef>
                <a:spcPts val="1199"/>
              </a:spcBef>
              <a:buClr>
                <a:srgbClr val="000000"/>
              </a:buClr>
              <a:buFont typeface="Arial"/>
              <a:buChar char="•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sk-SK" sz="2000" b="0" strike="noStrike" spc="-1" dirty="0">
                <a:solidFill>
                  <a:srgbClr val="000000"/>
                </a:solidFill>
                <a:latin typeface="Calibri"/>
              </a:rPr>
              <a:t>Порядок денний 2030 (Нью-Йорк, 2016) - 17 цілей сталого розвитку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 algn="l" rtl="0">
              <a:spcBef>
                <a:spcPts val="1199"/>
              </a:spcBef>
              <a:buClr>
                <a:srgbClr val="000000"/>
              </a:buClr>
              <a:buFont typeface="Arial"/>
              <a:buChar char="•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sk-SK" sz="2000" b="0" strike="noStrike" spc="-1" dirty="0">
                <a:solidFill>
                  <a:srgbClr val="000000"/>
                </a:solidFill>
                <a:latin typeface="Calibri"/>
              </a:rPr>
              <a:t>Лейпцизька хартія</a:t>
            </a:r>
            <a:r>
              <a:rPr lang="uk-UA" sz="2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2000" b="0" strike="noStrike" spc="-1" dirty="0">
                <a:solidFill>
                  <a:srgbClr val="000000"/>
                </a:solidFill>
                <a:latin typeface="Calibri"/>
              </a:rPr>
              <a:t>(</a:t>
            </a:r>
            <a:r>
              <a:rPr lang="sk-SK" sz="2000" b="0" strike="noStrike" spc="-1" dirty="0">
                <a:solidFill>
                  <a:srgbClr val="000000"/>
                </a:solidFill>
                <a:latin typeface="Calibri"/>
              </a:rPr>
              <a:t>2007, 2020</a:t>
            </a:r>
            <a:r>
              <a:rPr lang="en-GB" sz="2000" b="0" strike="noStrike" spc="-1" dirty="0">
                <a:solidFill>
                  <a:srgbClr val="000000"/>
                </a:solidFill>
                <a:latin typeface="Calibri"/>
              </a:rPr>
              <a:t>)</a:t>
            </a:r>
            <a:r>
              <a:rPr lang="uk-UA" sz="2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sk-SK" sz="2000" b="0" strike="noStrike" spc="-1" dirty="0">
                <a:solidFill>
                  <a:srgbClr val="000000"/>
                </a:solidFill>
                <a:latin typeface="Calibri"/>
              </a:rPr>
              <a:t>– політичні рамки реалізації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 algn="l" rtl="0">
              <a:spcBef>
                <a:spcPts val="1199"/>
              </a:spcBef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endParaRPr lang="en-US" sz="700" b="0" strike="noStrike" spc="-1" dirty="0">
              <a:solidFill>
                <a:srgbClr val="000000"/>
              </a:solidFill>
              <a:latin typeface="Calibri"/>
            </a:endParaRPr>
          </a:p>
          <a:p>
            <a:pPr algn="l" rtl="0">
              <a:spcBef>
                <a:spcPts val="1199"/>
              </a:spcBef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sk-SK" sz="2200" b="0" strike="noStrike" spc="-1" dirty="0">
                <a:solidFill>
                  <a:srgbClr val="000000"/>
                </a:solidFill>
                <a:latin typeface="Calibri"/>
              </a:rPr>
              <a:t>індекс стійких міст (баланс) – багаторічний лідер у Європі (Цюріх, Відень, Стокгольм)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CustomShape 2"/>
          <p:cNvSpPr/>
          <p:nvPr/>
        </p:nvSpPr>
        <p:spPr>
          <a:xfrm rot="16200000">
            <a:off x="-1061755" y="2380247"/>
            <a:ext cx="3043310" cy="71006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4000" b="1" strike="noStrike" spc="-1" dirty="0">
                <a:solidFill>
                  <a:srgbClr val="C55A11"/>
                </a:solidFill>
                <a:latin typeface="Arial"/>
                <a:ea typeface="Arial"/>
              </a:rPr>
              <a:t>Сталі </a:t>
            </a:r>
            <a:r>
              <a:rPr lang="en-GB" sz="4000" b="1" strike="noStrike" spc="-1" dirty="0" err="1">
                <a:solidFill>
                  <a:srgbClr val="C55A11"/>
                </a:solidFill>
                <a:latin typeface="Arial"/>
                <a:ea typeface="Arial"/>
              </a:rPr>
              <a:t>міст</a:t>
            </a:r>
            <a:r>
              <a:rPr lang="uk-UA" sz="4000" b="1" strike="noStrike" spc="-1" dirty="0">
                <a:solidFill>
                  <a:srgbClr val="C55A11"/>
                </a:solidFill>
                <a:latin typeface="Arial"/>
                <a:ea typeface="Arial"/>
              </a:rPr>
              <a:t>а</a:t>
            </a:r>
            <a:endParaRPr lang="en-US" sz="4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9" name="Obrázek 2"/>
          <p:cNvPicPr/>
          <p:nvPr/>
        </p:nvPicPr>
        <p:blipFill>
          <a:blip r:embed="rId3"/>
          <a:srcRect l="2749" t="3405" r="2749" b="19776"/>
          <a:stretch/>
        </p:blipFill>
        <p:spPr>
          <a:xfrm>
            <a:off x="4067280" y="4233960"/>
            <a:ext cx="5005440" cy="2543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 rot="16200000">
            <a:off x="-1400670" y="1918350"/>
            <a:ext cx="3759300" cy="703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1" strike="noStrike" spc="-1" dirty="0" err="1">
                <a:solidFill>
                  <a:srgbClr val="FF0000"/>
                </a:solidFill>
                <a:latin typeface="Arial"/>
                <a:ea typeface="Arial"/>
              </a:rPr>
              <a:t>Розумні</a:t>
            </a:r>
            <a:r>
              <a:rPr lang="en-GB" sz="4000" b="1" strike="noStrike" spc="-1" dirty="0">
                <a:solidFill>
                  <a:srgbClr val="FF0000"/>
                </a:solidFill>
                <a:latin typeface="Arial"/>
                <a:ea typeface="Arial"/>
              </a:rPr>
              <a:t> </a:t>
            </a:r>
            <a:r>
              <a:rPr lang="en-GB" sz="4000" b="1" strike="noStrike" spc="-1" dirty="0" err="1">
                <a:solidFill>
                  <a:srgbClr val="FF0000"/>
                </a:solidFill>
                <a:latin typeface="Arial"/>
                <a:ea typeface="Arial"/>
              </a:rPr>
              <a:t>міста</a:t>
            </a:r>
            <a:endParaRPr lang="en-US" sz="4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1186920" y="297000"/>
            <a:ext cx="7705800" cy="385272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2500" lnSpcReduction="20000"/>
          </a:bodyPr>
          <a:lstStyle/>
          <a:p>
            <a:pPr marL="82440" algn="l" rtl="0">
              <a:spcBef>
                <a:spcPts val="748"/>
              </a:spcBef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cs-CZ" sz="2100" b="1" u="sng" strike="noStrike" spc="-1" dirty="0">
                <a:solidFill>
                  <a:srgbClr val="000000"/>
                </a:solidFill>
                <a:uFillTx/>
                <a:latin typeface="Calibri"/>
              </a:rPr>
              <a:t>принцип розвитку розумного міста</a:t>
            </a:r>
            <a:r>
              <a:rPr lang="cs-CZ" sz="2100" b="1" strike="noStrike" spc="-1" dirty="0">
                <a:solidFill>
                  <a:srgbClr val="000000"/>
                </a:solidFill>
                <a:latin typeface="Calibri"/>
              </a:rPr>
              <a:t>: використовує технології для створення інновацій у соціальній, економічній, екологічній та інституційній сферах</a:t>
            </a:r>
            <a:endParaRPr lang="en-US" sz="2100" b="0" strike="noStrike" spc="-1" dirty="0">
              <a:solidFill>
                <a:srgbClr val="000000"/>
              </a:solidFill>
              <a:latin typeface="Calibri"/>
            </a:endParaRPr>
          </a:p>
          <a:p>
            <a:pPr marL="82440" algn="l" rtl="0">
              <a:spcBef>
                <a:spcPts val="748"/>
              </a:spcBef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cs-CZ" sz="2100" b="1" strike="noStrike" spc="-1" dirty="0">
                <a:solidFill>
                  <a:srgbClr val="000000"/>
                </a:solidFill>
                <a:latin typeface="Calibri"/>
              </a:rPr>
              <a:t>якість життя та безпека через управління знаннями, ефективну комунікацію, міжгалузеву співпрацю, творчість та навчання</a:t>
            </a:r>
            <a:endParaRPr lang="en-US" sz="2100" b="0" strike="noStrike" spc="-1" dirty="0">
              <a:solidFill>
                <a:srgbClr val="000000"/>
              </a:solidFill>
              <a:latin typeface="Calibri"/>
            </a:endParaRPr>
          </a:p>
          <a:p>
            <a:pPr marL="82440" algn="l" rtl="0">
              <a:spcBef>
                <a:spcPts val="748"/>
              </a:spcBef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endParaRPr lang="en-US" sz="1700" b="0" strike="noStrike" spc="-1" dirty="0">
              <a:solidFill>
                <a:srgbClr val="000000"/>
              </a:solidFill>
              <a:latin typeface="Calibri"/>
            </a:endParaRPr>
          </a:p>
          <a:p>
            <a:pPr marL="82440" algn="l" rtl="0">
              <a:spcBef>
                <a:spcPts val="748"/>
              </a:spcBef>
              <a:buClr>
                <a:srgbClr val="000000"/>
              </a:buClr>
              <a:buFont typeface="Arial"/>
              <a:buChar char="•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</a:rPr>
              <a:t>інформаційно-комунікаційні технології</a:t>
            </a:r>
            <a:endParaRPr lang="en-US" sz="2100" b="0" strike="noStrike" spc="-1" dirty="0">
              <a:solidFill>
                <a:srgbClr val="000000"/>
              </a:solidFill>
              <a:latin typeface="Calibri"/>
            </a:endParaRPr>
          </a:p>
          <a:p>
            <a:pPr marL="82440" algn="l" rtl="0">
              <a:spcBef>
                <a:spcPts val="748"/>
              </a:spcBef>
              <a:buClr>
                <a:srgbClr val="000000"/>
              </a:buClr>
              <a:buFont typeface="Arial"/>
              <a:buChar char="•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</a:rPr>
              <a:t>енергетика та альтернативні джерела енергії</a:t>
            </a:r>
            <a:endParaRPr lang="en-US" sz="2100" b="0" strike="noStrike" spc="-1" dirty="0">
              <a:solidFill>
                <a:srgbClr val="000000"/>
              </a:solidFill>
              <a:latin typeface="Calibri"/>
            </a:endParaRPr>
          </a:p>
          <a:p>
            <a:pPr marL="82440" algn="l" rtl="0">
              <a:spcBef>
                <a:spcPts val="748"/>
              </a:spcBef>
              <a:buClr>
                <a:srgbClr val="000000"/>
              </a:buClr>
              <a:buFont typeface="Arial"/>
              <a:buChar char="•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</a:rPr>
              <a:t>транспортування та зменшення викидів</a:t>
            </a:r>
            <a:endParaRPr lang="en-US" sz="2100" b="0" strike="noStrike" spc="-1" dirty="0">
              <a:solidFill>
                <a:srgbClr val="000000"/>
              </a:solidFill>
              <a:latin typeface="Calibri"/>
            </a:endParaRPr>
          </a:p>
          <a:p>
            <a:pPr marL="82440" algn="l" rtl="0">
              <a:spcBef>
                <a:spcPts val="748"/>
              </a:spcBef>
              <a:buClr>
                <a:srgbClr val="000000"/>
              </a:buClr>
              <a:buFont typeface="Arial"/>
              <a:buChar char="•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</a:rPr>
              <a:t>циркулярна економіка</a:t>
            </a:r>
            <a:endParaRPr lang="en-US" sz="2100" b="0" strike="noStrike" spc="-1" dirty="0">
              <a:solidFill>
                <a:srgbClr val="000000"/>
              </a:solidFill>
              <a:latin typeface="Calibri"/>
            </a:endParaRPr>
          </a:p>
          <a:p>
            <a:pPr marL="82440" algn="l" rtl="0">
              <a:spcBef>
                <a:spcPts val="748"/>
              </a:spcBef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endParaRPr lang="en-US" sz="2100" b="0" strike="noStrike" spc="-1" dirty="0">
              <a:solidFill>
                <a:srgbClr val="000000"/>
              </a:solidFill>
              <a:latin typeface="Calibri"/>
            </a:endParaRPr>
          </a:p>
          <a:p>
            <a:pPr marL="82440" algn="l" rtl="0">
              <a:spcBef>
                <a:spcPts val="748"/>
              </a:spcBef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</a:rPr>
              <a:t>застосовується </a:t>
            </a:r>
            <a:r>
              <a:rPr lang="ru-RU" sz="2100" b="0" strike="noStrike" spc="-1" dirty="0">
                <a:solidFill>
                  <a:srgbClr val="000000"/>
                </a:solidFill>
                <a:latin typeface="Calibri"/>
              </a:rPr>
              <a:t>в 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</a:rPr>
              <a:t>міста</a:t>
            </a:r>
            <a:r>
              <a:rPr lang="ru-RU" sz="2100" b="0" strike="noStrike" spc="-1" dirty="0">
                <a:solidFill>
                  <a:srgbClr val="000000"/>
                </a:solidFill>
                <a:latin typeface="Calibri"/>
              </a:rPr>
              <a:t>х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</a:rPr>
              <a:t> Європи, Північної Америки та (технологічно) Азії</a:t>
            </a:r>
            <a:endParaRPr lang="en-US" sz="21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6" name="Obrázek 2"/>
          <p:cNvPicPr/>
          <p:nvPr/>
        </p:nvPicPr>
        <p:blipFill>
          <a:blip r:embed="rId2"/>
          <a:stretch/>
        </p:blipFill>
        <p:spPr>
          <a:xfrm>
            <a:off x="4659480" y="4278240"/>
            <a:ext cx="4379760" cy="2463840"/>
          </a:xfrm>
          <a:prstGeom prst="rect">
            <a:avLst/>
          </a:prstGeom>
          <a:ln w="0">
            <a:noFill/>
          </a:ln>
        </p:spPr>
      </p:pic>
      <p:pic>
        <p:nvPicPr>
          <p:cNvPr id="107" name="Obrázek 2"/>
          <p:cNvPicPr/>
          <p:nvPr/>
        </p:nvPicPr>
        <p:blipFill>
          <a:blip r:embed="rId3"/>
          <a:srcRect r="4898"/>
          <a:stretch/>
        </p:blipFill>
        <p:spPr>
          <a:xfrm>
            <a:off x="104760" y="4278240"/>
            <a:ext cx="4495680" cy="2470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 rot="16200000">
            <a:off x="-1062136" y="1813423"/>
            <a:ext cx="3471393" cy="13256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algn="ctr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4000" b="1" strike="noStrike" spc="-1" dirty="0">
                <a:solidFill>
                  <a:srgbClr val="AA72D4"/>
                </a:solidFill>
                <a:latin typeface="Arial"/>
                <a:ea typeface="Arial"/>
              </a:rPr>
              <a:t>Зручні для життя</a:t>
            </a:r>
            <a:r>
              <a:rPr lang="en-GB" sz="4000" b="1" strike="noStrike" spc="-1" dirty="0">
                <a:solidFill>
                  <a:srgbClr val="AA72D4"/>
                </a:solidFill>
                <a:latin typeface="Arial"/>
                <a:ea typeface="Arial"/>
              </a:rPr>
              <a:t> </a:t>
            </a:r>
            <a:r>
              <a:rPr lang="en-GB" sz="4000" b="1" strike="noStrike" spc="-1" dirty="0" err="1">
                <a:solidFill>
                  <a:srgbClr val="AA72D4"/>
                </a:solidFill>
                <a:latin typeface="Arial"/>
                <a:ea typeface="Arial"/>
              </a:rPr>
              <a:t>міста</a:t>
            </a:r>
            <a:endParaRPr lang="en-US" sz="4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TextShape 2"/>
          <p:cNvSpPr txBox="1"/>
          <p:nvPr/>
        </p:nvSpPr>
        <p:spPr>
          <a:xfrm>
            <a:off x="1186920" y="404280"/>
            <a:ext cx="7705800" cy="424836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2500"/>
          </a:bodyPr>
          <a:lstStyle/>
          <a:p>
            <a:pPr marL="82440" algn="l" rtl="0">
              <a:spcBef>
                <a:spcPts val="748"/>
              </a:spcBef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sk-SK" sz="2300" b="1" u="sng" strike="noStrike" spc="-1" dirty="0">
                <a:solidFill>
                  <a:srgbClr val="000000"/>
                </a:solidFill>
                <a:uFillTx/>
                <a:latin typeface="Calibri"/>
              </a:rPr>
              <a:t>придатні для життя міста</a:t>
            </a:r>
            <a:r>
              <a:rPr lang="sk-SK" sz="2300" b="1" strike="noStrike" spc="-1" dirty="0">
                <a:solidFill>
                  <a:srgbClr val="000000"/>
                </a:solidFill>
                <a:latin typeface="Calibri"/>
              </a:rPr>
              <a:t>: Акцент на якості життя мешканців, людям там добре, хочеться жити, жити і працювати</a:t>
            </a:r>
            <a:endParaRPr lang="en-US" sz="2300" b="0" strike="noStrike" spc="-1" dirty="0">
              <a:solidFill>
                <a:srgbClr val="000000"/>
              </a:solidFill>
              <a:latin typeface="Calibri"/>
            </a:endParaRPr>
          </a:p>
          <a:p>
            <a:pPr marL="82440" algn="l" rtl="0">
              <a:spcBef>
                <a:spcPts val="748"/>
              </a:spcBef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sk-SK" sz="2300" b="1" strike="noStrike" spc="-1" dirty="0">
                <a:solidFill>
                  <a:srgbClr val="000000"/>
                </a:solidFill>
                <a:latin typeface="Calibri"/>
              </a:rPr>
              <a:t>безпосереднє, відчутне та необхідне має пріоритет над баченням</a:t>
            </a:r>
            <a:endParaRPr lang="en-US" sz="2300" b="0" strike="noStrike" spc="-1" dirty="0">
              <a:solidFill>
                <a:srgbClr val="000000"/>
              </a:solidFill>
              <a:latin typeface="Calibri"/>
            </a:endParaRPr>
          </a:p>
          <a:p>
            <a:pPr marL="82440" algn="l" rtl="0">
              <a:spcBef>
                <a:spcPts val="748"/>
              </a:spcBef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endParaRPr lang="en-US" sz="1000" b="0" strike="noStrike" spc="-1" dirty="0">
              <a:solidFill>
                <a:srgbClr val="000000"/>
              </a:solidFill>
              <a:latin typeface="Calibri"/>
            </a:endParaRPr>
          </a:p>
          <a:p>
            <a:pPr marL="82440" algn="l" rtl="0">
              <a:spcBef>
                <a:spcPts val="748"/>
              </a:spcBef>
              <a:buClr>
                <a:srgbClr val="000000"/>
              </a:buClr>
              <a:buFont typeface="Arial"/>
              <a:buChar char="•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sk-SK" sz="2000" b="0" strike="noStrike" spc="-1" dirty="0">
                <a:solidFill>
                  <a:srgbClr val="000000"/>
                </a:solidFill>
                <a:latin typeface="Calibri"/>
              </a:rPr>
              <a:t>задоволення основних потреб людини</a:t>
            </a:r>
            <a:r>
              <a:rPr lang="uk-UA" sz="2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sk-SK" sz="2100" b="0" strike="noStrike" spc="-1" dirty="0">
                <a:solidFill>
                  <a:srgbClr val="000000"/>
                </a:solidFill>
                <a:latin typeface="Calibri"/>
              </a:rPr>
              <a:t>(харчування, безпека, житло)</a:t>
            </a:r>
            <a:endParaRPr lang="en-US" sz="2100" b="0" strike="noStrike" spc="-1" dirty="0">
              <a:solidFill>
                <a:srgbClr val="000000"/>
              </a:solidFill>
              <a:latin typeface="Calibri"/>
            </a:endParaRPr>
          </a:p>
          <a:p>
            <a:pPr marL="82440" algn="l" rtl="0">
              <a:spcBef>
                <a:spcPts val="748"/>
              </a:spcBef>
              <a:buClr>
                <a:srgbClr val="000000"/>
              </a:buClr>
              <a:buFont typeface="Arial"/>
              <a:buChar char="•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sk-SK" sz="2100" b="0" strike="noStrike" spc="-1" dirty="0">
                <a:solidFill>
                  <a:srgbClr val="000000"/>
                </a:solidFill>
                <a:latin typeface="Calibri"/>
              </a:rPr>
              <a:t>задоволеність громадським життям (праця, задоволення, послуги)</a:t>
            </a:r>
            <a:endParaRPr lang="en-US" sz="2100" b="0" strike="noStrike" spc="-1" dirty="0">
              <a:solidFill>
                <a:srgbClr val="000000"/>
              </a:solidFill>
              <a:latin typeface="Calibri"/>
            </a:endParaRPr>
          </a:p>
          <a:p>
            <a:pPr marL="82440" algn="l" rtl="0">
              <a:spcBef>
                <a:spcPts val="748"/>
              </a:spcBef>
              <a:buClr>
                <a:srgbClr val="000000"/>
              </a:buClr>
              <a:buFont typeface="Arial"/>
              <a:buChar char="•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sk-SK" sz="2100" b="0" strike="noStrike" spc="-1" dirty="0">
                <a:solidFill>
                  <a:srgbClr val="000000"/>
                </a:solidFill>
                <a:latin typeface="Calibri"/>
              </a:rPr>
              <a:t>вищі очікування (приємне міське середовище, креативний дизайн, відкрита державна політика)</a:t>
            </a:r>
            <a:endParaRPr lang="en-US" sz="2100" b="0" strike="noStrike" spc="-1" dirty="0">
              <a:solidFill>
                <a:srgbClr val="000000"/>
              </a:solidFill>
              <a:latin typeface="Calibri"/>
            </a:endParaRPr>
          </a:p>
          <a:p>
            <a:pPr marL="82440" algn="l" rtl="0">
              <a:spcBef>
                <a:spcPts val="748"/>
              </a:spcBef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endParaRPr lang="en-US" sz="100" b="0" strike="noStrike" spc="-1" dirty="0">
              <a:solidFill>
                <a:srgbClr val="000000"/>
              </a:solidFill>
              <a:latin typeface="Calibri"/>
            </a:endParaRPr>
          </a:p>
          <a:p>
            <a:pPr marL="82440" algn="l" rtl="0">
              <a:spcBef>
                <a:spcPts val="748"/>
              </a:spcBef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sk-SK" sz="2000" b="0" strike="noStrike" spc="-1" dirty="0">
                <a:solidFill>
                  <a:srgbClr val="000000"/>
                </a:solidFill>
                <a:latin typeface="Calibri"/>
              </a:rPr>
              <a:t>рейтинг очолюють Північна Америка, Австралія та Європа (Мельбурн, Ванкувер, Торонто, Відень)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2" name="Obrázek 2"/>
          <p:cNvPicPr/>
          <p:nvPr/>
        </p:nvPicPr>
        <p:blipFill>
          <a:blip r:embed="rId2"/>
          <a:srcRect t="14279"/>
          <a:stretch/>
        </p:blipFill>
        <p:spPr>
          <a:xfrm>
            <a:off x="4621320" y="4094280"/>
            <a:ext cx="4362480" cy="2654280"/>
          </a:xfrm>
          <a:prstGeom prst="rect">
            <a:avLst/>
          </a:prstGeom>
          <a:ln w="0">
            <a:noFill/>
          </a:ln>
        </p:spPr>
      </p:pic>
      <p:pic>
        <p:nvPicPr>
          <p:cNvPr id="103" name="Obrázek 4"/>
          <p:cNvPicPr/>
          <p:nvPr/>
        </p:nvPicPr>
        <p:blipFill>
          <a:blip r:embed="rId3"/>
          <a:srcRect t="14114"/>
          <a:stretch/>
        </p:blipFill>
        <p:spPr>
          <a:xfrm>
            <a:off x="160200" y="4292640"/>
            <a:ext cx="4310280" cy="2454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2"/>
          <p:cNvSpPr/>
          <p:nvPr/>
        </p:nvSpPr>
        <p:spPr>
          <a:xfrm rot="16200000">
            <a:off x="-2635979" y="3125446"/>
            <a:ext cx="6218475" cy="71006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4000" b="1" strike="noStrike" spc="-1" dirty="0">
                <a:solidFill>
                  <a:srgbClr val="5B9BD5"/>
                </a:solidFill>
                <a:latin typeface="Arial"/>
                <a:ea typeface="Arial"/>
              </a:rPr>
              <a:t>Міста, що скорочується</a:t>
            </a:r>
            <a:endParaRPr lang="en-US" sz="4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0" name="Obrázek 3"/>
          <p:cNvPicPr/>
          <p:nvPr/>
        </p:nvPicPr>
        <p:blipFill>
          <a:blip r:embed="rId2"/>
          <a:stretch/>
        </p:blipFill>
        <p:spPr>
          <a:xfrm>
            <a:off x="1908000" y="4044960"/>
            <a:ext cx="3643560" cy="2733840"/>
          </a:xfrm>
          <a:prstGeom prst="rect">
            <a:avLst/>
          </a:prstGeom>
          <a:ln w="0">
            <a:noFill/>
          </a:ln>
        </p:spPr>
      </p:pic>
      <p:grpSp>
        <p:nvGrpSpPr>
          <p:cNvPr id="111" name="Group 3"/>
          <p:cNvGrpSpPr/>
          <p:nvPr/>
        </p:nvGrpSpPr>
        <p:grpSpPr>
          <a:xfrm>
            <a:off x="5898524" y="2395470"/>
            <a:ext cx="3137475" cy="4383330"/>
            <a:chOff x="5651640" y="1989000"/>
            <a:chExt cx="3384360" cy="4789800"/>
          </a:xfrm>
        </p:grpSpPr>
        <p:pic>
          <p:nvPicPr>
            <p:cNvPr id="112" name="Obrázek 1"/>
            <p:cNvPicPr/>
            <p:nvPr/>
          </p:nvPicPr>
          <p:blipFill>
            <a:blip r:embed="rId3"/>
            <a:stretch/>
          </p:blipFill>
          <p:spPr>
            <a:xfrm>
              <a:off x="5658840" y="1989000"/>
              <a:ext cx="3377160" cy="47898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13" name="CustomShape 4"/>
            <p:cNvSpPr/>
            <p:nvPr/>
          </p:nvSpPr>
          <p:spPr>
            <a:xfrm>
              <a:off x="5651640" y="1989000"/>
              <a:ext cx="1238400" cy="57168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08" name="TextShape 1"/>
          <p:cNvSpPr txBox="1"/>
          <p:nvPr/>
        </p:nvSpPr>
        <p:spPr>
          <a:xfrm>
            <a:off x="1122525" y="127744"/>
            <a:ext cx="7705800" cy="61516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82440" algn="l" rtl="0">
              <a:spcBef>
                <a:spcPts val="748"/>
              </a:spcBef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sk-SK" sz="2300" b="1" strike="noStrike" spc="-1" dirty="0">
                <a:solidFill>
                  <a:srgbClr val="000000"/>
                </a:solidFill>
                <a:latin typeface="Calibri"/>
              </a:rPr>
              <a:t>Міста, які</a:t>
            </a:r>
            <a:r>
              <a:rPr lang="sk-SK" sz="2300" b="1" u="sng" strike="noStrike" spc="-1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uk-UA" sz="2300" b="1" u="sng" strike="noStrike" spc="-1" dirty="0">
                <a:solidFill>
                  <a:srgbClr val="000000"/>
                </a:solidFill>
                <a:uFillTx/>
                <a:latin typeface="Calibri"/>
              </a:rPr>
              <a:t>скорочуються</a:t>
            </a:r>
            <a:r>
              <a:rPr lang="sk-SK" sz="2300" b="1" u="sng" strike="noStrike" spc="-1" dirty="0">
                <a:solidFill>
                  <a:srgbClr val="000000"/>
                </a:solidFill>
                <a:uFillTx/>
                <a:latin typeface="Calibri"/>
              </a:rPr>
              <a:t> і стають вразливими</a:t>
            </a:r>
            <a:r>
              <a:rPr lang="sk-SK" sz="2300" b="1" strike="noStrike" spc="-1" dirty="0">
                <a:solidFill>
                  <a:srgbClr val="000000"/>
                </a:solidFill>
                <a:latin typeface="Calibri"/>
              </a:rPr>
              <a:t>, потребують специфічних типів втручання, розвиток не обов’язково означає зростання</a:t>
            </a:r>
            <a:endParaRPr lang="en-US" sz="2300" b="0" strike="noStrike" spc="-1" dirty="0">
              <a:solidFill>
                <a:srgbClr val="000000"/>
              </a:solidFill>
              <a:latin typeface="Calibri"/>
            </a:endParaRPr>
          </a:p>
          <a:p>
            <a:pPr marL="82440" algn="l" rtl="0">
              <a:spcBef>
                <a:spcPts val="748"/>
              </a:spcBef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endParaRPr lang="en-US" sz="100" b="0" strike="noStrike" spc="-1" dirty="0">
              <a:solidFill>
                <a:srgbClr val="000000"/>
              </a:solidFill>
              <a:latin typeface="Calibri"/>
            </a:endParaRPr>
          </a:p>
          <a:p>
            <a:pPr marL="82440" algn="l" rtl="0">
              <a:spcBef>
                <a:spcPts val="748"/>
              </a:spcBef>
              <a:buClr>
                <a:srgbClr val="000000"/>
              </a:buClr>
              <a:buFont typeface="Arial"/>
              <a:buChar char="•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sk-SK" sz="2200" b="0" strike="noStrike" spc="-1" dirty="0">
                <a:solidFill>
                  <a:srgbClr val="000000"/>
                </a:solidFill>
                <a:latin typeface="Calibri"/>
              </a:rPr>
              <a:t>старіння населення (SR)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  <a:p>
            <a:pPr marL="82440" algn="l" rtl="0">
              <a:spcBef>
                <a:spcPts val="748"/>
              </a:spcBef>
              <a:buClr>
                <a:srgbClr val="000000"/>
              </a:buClr>
              <a:buFont typeface="Arial"/>
              <a:buChar char="•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sk-SK" sz="2200" b="0" strike="noStrike" spc="-1" dirty="0">
                <a:solidFill>
                  <a:srgbClr val="000000"/>
                </a:solidFill>
                <a:latin typeface="Calibri"/>
              </a:rPr>
              <a:t>периферійні регіони (Судети)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  <a:p>
            <a:pPr marL="82440" algn="l" rtl="0">
              <a:spcBef>
                <a:spcPts val="748"/>
              </a:spcBef>
              <a:buClr>
                <a:srgbClr val="000000"/>
              </a:buClr>
              <a:buFont typeface="Arial"/>
              <a:buChar char="•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sk-SK" sz="2200" b="0" strike="noStrike" spc="-1" dirty="0">
                <a:solidFill>
                  <a:srgbClr val="000000"/>
                </a:solidFill>
                <a:latin typeface="Calibri"/>
              </a:rPr>
              <a:t>виселення (Східна Німеччина)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  <a:p>
            <a:pPr marL="82440" algn="l" rtl="0">
              <a:spcBef>
                <a:spcPts val="748"/>
              </a:spcBef>
              <a:buClr>
                <a:srgbClr val="000000"/>
              </a:buClr>
              <a:buFont typeface="Arial"/>
              <a:buChar char="•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sk-SK" sz="2200" b="0" strike="noStrike" spc="-1" dirty="0">
                <a:solidFill>
                  <a:srgbClr val="000000"/>
                </a:solidFill>
                <a:latin typeface="Calibri"/>
              </a:rPr>
              <a:t>зруйновані території (післявоєнна Німеччина)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  <a:p>
            <a:pPr marL="82440" algn="l" rtl="0">
              <a:spcBef>
                <a:spcPts val="748"/>
              </a:spcBef>
              <a:buClr>
                <a:srgbClr val="000000"/>
              </a:buClr>
              <a:buFont typeface="Arial"/>
              <a:buChar char="•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sk-SK" sz="2200" b="0" strike="noStrike" spc="-1" dirty="0">
                <a:solidFill>
                  <a:srgbClr val="000000"/>
                </a:solidFill>
                <a:latin typeface="Calibri"/>
              </a:rPr>
              <a:t>переплановані міста (Прага)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  <a:p>
            <a:pPr marL="82440" algn="l" rtl="0">
              <a:spcBef>
                <a:spcPts val="748"/>
              </a:spcBef>
              <a:buClr>
                <a:srgbClr val="000000"/>
              </a:buClr>
              <a:buFont typeface="Arial"/>
              <a:buChar char="•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sk-SK" sz="2200" b="0" strike="noStrike" spc="-1" dirty="0">
                <a:solidFill>
                  <a:srgbClr val="000000"/>
                </a:solidFill>
                <a:latin typeface="Calibri"/>
              </a:rPr>
              <a:t>надмірна опіка (Венеція)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1186920" y="3573000"/>
            <a:ext cx="7705800" cy="3024360"/>
          </a:xfrm>
          <a:prstGeom prst="rect">
            <a:avLst/>
          </a:prstGeom>
          <a:noFill/>
          <a:ln w="0">
            <a:noFill/>
          </a:ln>
        </p:spPr>
        <p:txBody>
          <a:bodyPr>
            <a:normAutofit lnSpcReduction="10000"/>
          </a:bodyPr>
          <a:lstStyle/>
          <a:p>
            <a:pPr marL="82440" algn="l" rtl="0">
              <a:spcBef>
                <a:spcPts val="748"/>
              </a:spcBef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sk-SK" sz="2200" b="1" u="sng" strike="noStrike" spc="-1">
                <a:solidFill>
                  <a:srgbClr val="000000"/>
                </a:solidFill>
                <a:uFillTx/>
                <a:latin typeface="Calibri"/>
              </a:rPr>
              <a:t>суть стійкості</a:t>
            </a:r>
            <a:r>
              <a:rPr lang="sk-SK" sz="2200" b="1" strike="noStrike" spc="-1">
                <a:solidFill>
                  <a:srgbClr val="000000"/>
                </a:solidFill>
                <a:latin typeface="Calibri"/>
              </a:rPr>
              <a:t>: готовність до змін, вміння реагувати та пристосовуватися до будь-яких непередбачуваних ситуацій (коли дійде до цього, щось придумаємо)</a:t>
            </a:r>
            <a:endParaRPr lang="en-US" sz="2200" b="0" strike="noStrike" spc="-1">
              <a:solidFill>
                <a:srgbClr val="000000"/>
              </a:solidFill>
              <a:latin typeface="Calibri"/>
            </a:endParaRPr>
          </a:p>
          <a:p>
            <a:pPr marL="82440" algn="l" rtl="0">
              <a:spcBef>
                <a:spcPts val="748"/>
              </a:spcBef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endParaRPr lang="en-US" sz="2200" b="0" strike="noStrike" spc="-1">
              <a:solidFill>
                <a:srgbClr val="000000"/>
              </a:solidFill>
              <a:latin typeface="Calibri"/>
            </a:endParaRPr>
          </a:p>
          <a:p>
            <a:pPr marL="82440" algn="l" rtl="0">
              <a:spcBef>
                <a:spcPts val="748"/>
              </a:spcBef>
              <a:buClr>
                <a:srgbClr val="000000"/>
              </a:buClr>
              <a:buFont typeface="Arial"/>
              <a:buChar char="•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sk-SK" sz="2200" b="0" strike="noStrike" spc="-1">
                <a:solidFill>
                  <a:srgbClr val="000000"/>
                </a:solidFill>
                <a:latin typeface="Calibri"/>
              </a:rPr>
              <a:t>сильна, винахідлива спільнота, яка навчається</a:t>
            </a:r>
            <a:endParaRPr lang="en-US" sz="2200" b="0" strike="noStrike" spc="-1">
              <a:solidFill>
                <a:srgbClr val="000000"/>
              </a:solidFill>
              <a:latin typeface="Calibri"/>
            </a:endParaRPr>
          </a:p>
          <a:p>
            <a:pPr marL="82440" algn="l" rtl="0">
              <a:spcBef>
                <a:spcPts val="748"/>
              </a:spcBef>
              <a:buClr>
                <a:srgbClr val="000000"/>
              </a:buClr>
              <a:buFont typeface="Arial"/>
              <a:buChar char="•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sk-SK" sz="2200" b="0" strike="noStrike" spc="-1">
                <a:solidFill>
                  <a:srgbClr val="000000"/>
                </a:solidFill>
                <a:latin typeface="Calibri"/>
              </a:rPr>
              <a:t>гнучкість і трансформованість систем</a:t>
            </a:r>
            <a:endParaRPr lang="en-US" sz="2200" b="0" strike="noStrike" spc="-1">
              <a:solidFill>
                <a:srgbClr val="000000"/>
              </a:solidFill>
              <a:latin typeface="Calibri"/>
            </a:endParaRPr>
          </a:p>
          <a:p>
            <a:pPr marL="82440" algn="l" rtl="0">
              <a:spcBef>
                <a:spcPts val="748"/>
              </a:spcBef>
              <a:buClr>
                <a:srgbClr val="000000"/>
              </a:buClr>
              <a:buFont typeface="Arial"/>
              <a:buChar char="•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sk-SK" sz="2200" b="0" strike="noStrike" spc="-1">
                <a:solidFill>
                  <a:srgbClr val="000000"/>
                </a:solidFill>
                <a:latin typeface="Calibri"/>
              </a:rPr>
              <a:t>високий ступінь різноманітності (не всі яйця в 1 кошику)</a:t>
            </a:r>
            <a:endParaRPr lang="en-US" sz="2200" b="0" strike="noStrike" spc="-1">
              <a:solidFill>
                <a:srgbClr val="000000"/>
              </a:solidFill>
              <a:latin typeface="Calibri"/>
            </a:endParaRPr>
          </a:p>
          <a:p>
            <a:pPr marL="82440" algn="l" rtl="0">
              <a:spcBef>
                <a:spcPts val="748"/>
              </a:spcBef>
              <a:buClr>
                <a:srgbClr val="000000"/>
              </a:buClr>
              <a:buFont typeface="Arial"/>
              <a:buChar char="•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sk-SK" sz="2200" b="0" strike="noStrike" spc="-1">
                <a:solidFill>
                  <a:srgbClr val="000000"/>
                </a:solidFill>
                <a:latin typeface="Calibri"/>
              </a:rPr>
              <a:t>адаптоване середовище</a:t>
            </a:r>
            <a:endParaRPr lang="en-US" sz="2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5" name="Obrázek 6"/>
          <p:cNvPicPr/>
          <p:nvPr/>
        </p:nvPicPr>
        <p:blipFill>
          <a:blip r:embed="rId2"/>
          <a:stretch/>
        </p:blipFill>
        <p:spPr>
          <a:xfrm>
            <a:off x="5219640" y="4680"/>
            <a:ext cx="3924360" cy="3260880"/>
          </a:xfrm>
          <a:prstGeom prst="rect">
            <a:avLst/>
          </a:prstGeom>
          <a:ln w="0">
            <a:noFill/>
          </a:ln>
        </p:spPr>
      </p:pic>
      <p:pic>
        <p:nvPicPr>
          <p:cNvPr id="116" name="Obrázek 8"/>
          <p:cNvPicPr/>
          <p:nvPr/>
        </p:nvPicPr>
        <p:blipFill>
          <a:blip r:embed="rId3"/>
          <a:stretch/>
        </p:blipFill>
        <p:spPr>
          <a:xfrm>
            <a:off x="608040" y="0"/>
            <a:ext cx="4611600" cy="3260880"/>
          </a:xfrm>
          <a:prstGeom prst="rect">
            <a:avLst/>
          </a:prstGeom>
          <a:ln w="0">
            <a:noFill/>
          </a:ln>
        </p:spPr>
      </p:pic>
      <p:sp>
        <p:nvSpPr>
          <p:cNvPr id="117" name="CustomShape 2"/>
          <p:cNvSpPr/>
          <p:nvPr/>
        </p:nvSpPr>
        <p:spPr>
          <a:xfrm rot="16200000">
            <a:off x="-1407960" y="4212360"/>
            <a:ext cx="3736080" cy="703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1" strike="noStrike" spc="-1">
                <a:solidFill>
                  <a:srgbClr val="002060"/>
                </a:solidFill>
                <a:latin typeface="Arial"/>
                <a:ea typeface="Arial"/>
              </a:rPr>
              <a:t>Стійкі міста</a:t>
            </a:r>
            <a:endParaRPr lang="en-US" sz="4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 rot="16200000">
            <a:off x="-1855317" y="3067487"/>
            <a:ext cx="4630796" cy="71006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k-SK" sz="4000" b="1" strike="noStrike" spc="-1" dirty="0">
                <a:solidFill>
                  <a:srgbClr val="00B050"/>
                </a:solidFill>
                <a:latin typeface="Arial"/>
                <a:ea typeface="Arial"/>
              </a:rPr>
              <a:t>Самоокупн</a:t>
            </a:r>
            <a:r>
              <a:rPr lang="uk-UA" sz="4000" b="1" strike="noStrike" spc="-1" dirty="0">
                <a:solidFill>
                  <a:srgbClr val="00B050"/>
                </a:solidFill>
                <a:latin typeface="Arial"/>
                <a:ea typeface="Arial"/>
              </a:rPr>
              <a:t>і </a:t>
            </a:r>
            <a:r>
              <a:rPr lang="en-GB" sz="4000" b="1" strike="noStrike" spc="-1" dirty="0" err="1">
                <a:solidFill>
                  <a:srgbClr val="00B050"/>
                </a:solidFill>
                <a:latin typeface="Arial"/>
                <a:ea typeface="Arial"/>
              </a:rPr>
              <a:t>міст</a:t>
            </a:r>
            <a:r>
              <a:rPr lang="uk-UA" sz="4000" b="1" strike="noStrike" spc="-1" dirty="0">
                <a:solidFill>
                  <a:srgbClr val="00B050"/>
                </a:solidFill>
                <a:latin typeface="Arial"/>
                <a:ea typeface="Arial"/>
              </a:rPr>
              <a:t>а</a:t>
            </a:r>
            <a:endParaRPr lang="en-US" sz="4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TextShape 2"/>
          <p:cNvSpPr txBox="1"/>
          <p:nvPr/>
        </p:nvSpPr>
        <p:spPr>
          <a:xfrm>
            <a:off x="1114560" y="3284640"/>
            <a:ext cx="7921440" cy="345744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2500" lnSpcReduction="20000"/>
          </a:bodyPr>
          <a:lstStyle/>
          <a:p>
            <a:pPr marL="82440" algn="l" rtl="0">
              <a:spcBef>
                <a:spcPts val="748"/>
              </a:spcBef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sk-SK" sz="2200" b="1" u="sng" strike="noStrike" spc="-1" dirty="0">
                <a:solidFill>
                  <a:srgbClr val="000000"/>
                </a:solidFill>
                <a:uFillTx/>
                <a:latin typeface="Calibri"/>
              </a:rPr>
              <a:t>самодостатні міста</a:t>
            </a:r>
            <a:r>
              <a:rPr lang="sk-SK" sz="2200" b="1" strike="noStrike" spc="-1" dirty="0">
                <a:solidFill>
                  <a:srgbClr val="000000"/>
                </a:solidFill>
                <a:latin typeface="Calibri"/>
              </a:rPr>
              <a:t>: співпраця, але незалежність (ми можемо подбати і про себе)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  <a:p>
            <a:pPr marL="82440" algn="l" rtl="0">
              <a:spcBef>
                <a:spcPts val="748"/>
              </a:spcBef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  <a:p>
            <a:pPr marL="82440" algn="l" rtl="0">
              <a:spcBef>
                <a:spcPts val="748"/>
              </a:spcBef>
              <a:buClr>
                <a:srgbClr val="000000"/>
              </a:buClr>
              <a:buFont typeface="Arial"/>
              <a:buChar char="•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sk-SK" sz="2200" b="0" strike="noStrike" spc="-1" dirty="0">
                <a:solidFill>
                  <a:srgbClr val="000000"/>
                </a:solidFill>
                <a:latin typeface="Calibri"/>
              </a:rPr>
              <a:t>компактність міста, змішані функції та </a:t>
            </a:r>
            <a:r>
              <a:rPr lang="uk-UA" sz="2200" b="0" strike="noStrike" spc="-1" dirty="0">
                <a:solidFill>
                  <a:srgbClr val="000000"/>
                </a:solidFill>
                <a:latin typeface="Calibri"/>
              </a:rPr>
              <a:t>достатні </a:t>
            </a:r>
            <a:r>
              <a:rPr lang="sk-SK" sz="2200" b="0" strike="noStrike" spc="-1" dirty="0">
                <a:solidFill>
                  <a:srgbClr val="000000"/>
                </a:solidFill>
                <a:latin typeface="Calibri"/>
              </a:rPr>
              <a:t>відстані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  <a:p>
            <a:pPr marL="82440" algn="l" rtl="0">
              <a:spcBef>
                <a:spcPts val="748"/>
              </a:spcBef>
              <a:buClr>
                <a:srgbClr val="000000"/>
              </a:buClr>
              <a:buFont typeface="Arial"/>
              <a:buChar char="•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sk-SK" sz="2200" b="0" strike="noStrike" spc="-1" dirty="0">
                <a:solidFill>
                  <a:srgbClr val="000000"/>
                </a:solidFill>
                <a:latin typeface="Calibri"/>
              </a:rPr>
              <a:t>наголос на спільноті, співпраці та навичках використання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  <a:p>
            <a:pPr marL="82440" algn="l" rtl="0">
              <a:spcBef>
                <a:spcPts val="748"/>
              </a:spcBef>
              <a:buClr>
                <a:srgbClr val="000000"/>
              </a:buClr>
              <a:buFont typeface="Arial"/>
              <a:buChar char="•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sk-SK" sz="2200" b="0" strike="noStrike" spc="-1" dirty="0">
                <a:solidFill>
                  <a:srgbClr val="000000"/>
                </a:solidFill>
                <a:latin typeface="Calibri"/>
              </a:rPr>
              <a:t>дбайливе та локально адекватне природокористування, альтернативні джерела енергії, </a:t>
            </a:r>
            <a:r>
              <a:rPr lang="uk-UA" sz="2200" b="0" strike="noStrike" spc="-1">
                <a:solidFill>
                  <a:srgbClr val="000000"/>
                </a:solidFill>
                <a:latin typeface="Calibri"/>
              </a:rPr>
              <a:t>економічний кругообіг</a:t>
            </a:r>
            <a:r>
              <a:rPr lang="sk-SK" sz="2200" b="0" strike="noStrike" spc="-1">
                <a:solidFill>
                  <a:srgbClr val="000000"/>
                </a:solidFill>
                <a:latin typeface="Calibri"/>
              </a:rPr>
              <a:t>, </a:t>
            </a:r>
            <a:r>
              <a:rPr lang="sk-SK" sz="2200" b="0" strike="noStrike" spc="-1" dirty="0">
                <a:solidFill>
                  <a:srgbClr val="000000"/>
                </a:solidFill>
                <a:latin typeface="Calibri"/>
              </a:rPr>
              <a:t>різноманітність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  <a:p>
            <a:pPr marL="82440" algn="l" rtl="0">
              <a:spcBef>
                <a:spcPts val="748"/>
              </a:spcBef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  <a:p>
            <a:pPr marL="82440" algn="l" rtl="0">
              <a:spcBef>
                <a:spcPts val="748"/>
              </a:spcBef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sk-SK" sz="2200" b="0" strike="noStrike" spc="-1" dirty="0">
                <a:solidFill>
                  <a:srgbClr val="000000"/>
                </a:solidFill>
                <a:latin typeface="Calibri"/>
              </a:rPr>
              <a:t>використовується в особливих умовах (кібуц</a:t>
            </a:r>
            <a:r>
              <a:rPr lang="uk-UA" sz="2200" b="0" strike="noStrike" spc="-1" dirty="0">
                <a:solidFill>
                  <a:srgbClr val="000000"/>
                </a:solidFill>
                <a:latin typeface="Calibri"/>
              </a:rPr>
              <a:t>і</a:t>
            </a:r>
            <a:r>
              <a:rPr lang="sk-SK" sz="2200" b="0" strike="noStrike" spc="-1" dirty="0">
                <a:solidFill>
                  <a:srgbClr val="000000"/>
                </a:solidFill>
                <a:latin typeface="Calibri"/>
              </a:rPr>
              <a:t> в Ізраїлі, місто Масдар в Арабських Еміратах, острів Ейгг і екопоселення Фіндгорн у Шотландії)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0" name="Obrázek 3"/>
          <p:cNvPicPr/>
          <p:nvPr/>
        </p:nvPicPr>
        <p:blipFill>
          <a:blip r:embed="rId2"/>
          <a:srcRect t="9188" b="15033"/>
          <a:stretch/>
        </p:blipFill>
        <p:spPr>
          <a:xfrm>
            <a:off x="2050920" y="142920"/>
            <a:ext cx="6985080" cy="2809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8665</TotalTime>
  <Words>617</Words>
  <Application>Microsoft Office PowerPoint</Application>
  <PresentationFormat>Экран (4:3)</PresentationFormat>
  <Paragraphs>84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subject/>
  <dc:creator>lucinka</dc:creator>
  <dc:description/>
  <cp:lastModifiedBy>Тетяна Вікторівна Давидюк</cp:lastModifiedBy>
  <cp:revision>666</cp:revision>
  <cp:lastPrinted>2023-09-21T11:40:43Z</cp:lastPrinted>
  <dcterms:created xsi:type="dcterms:W3CDTF">2009-12-03T20:52:48Z</dcterms:created>
  <dcterms:modified xsi:type="dcterms:W3CDTF">2024-09-20T15:00:18Z</dcterms:modified>
  <dc:language>en-US</dc:language>
</cp:coreProperties>
</file>