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49" r:id="rId2"/>
    <p:sldId id="529" r:id="rId3"/>
    <p:sldId id="530" r:id="rId4"/>
    <p:sldId id="532" r:id="rId5"/>
    <p:sldId id="257" r:id="rId6"/>
    <p:sldId id="533" r:id="rId7"/>
    <p:sldId id="534" r:id="rId8"/>
    <p:sldId id="535" r:id="rId9"/>
    <p:sldId id="537" r:id="rId10"/>
    <p:sldId id="547" r:id="rId11"/>
    <p:sldId id="536" r:id="rId12"/>
    <p:sldId id="538" r:id="rId13"/>
    <p:sldId id="546" r:id="rId14"/>
    <p:sldId id="321" r:id="rId15"/>
    <p:sldId id="320" r:id="rId16"/>
    <p:sldId id="539" r:id="rId17"/>
    <p:sldId id="540" r:id="rId18"/>
    <p:sldId id="544" r:id="rId19"/>
    <p:sldId id="345" r:id="rId20"/>
    <p:sldId id="541" r:id="rId21"/>
    <p:sldId id="545" r:id="rId22"/>
    <p:sldId id="54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972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hankova, Vladimira" userId="b0524334-f02b-43a6-8071-9e9f06717690" providerId="ADAL" clId="{4689239F-BCE8-4A8B-9F07-90F19E70BD48}"/>
    <pc:docChg chg="undo custSel addSld delSld modSld">
      <pc:chgData name="Silhankova, Vladimira" userId="b0524334-f02b-43a6-8071-9e9f06717690" providerId="ADAL" clId="{4689239F-BCE8-4A8B-9F07-90F19E70BD48}" dt="2024-06-04T10:16:38.618" v="176" actId="20577"/>
      <pc:docMkLst>
        <pc:docMk/>
      </pc:docMkLst>
      <pc:sldChg chg="del">
        <pc:chgData name="Silhankova, Vladimira" userId="b0524334-f02b-43a6-8071-9e9f06717690" providerId="ADAL" clId="{4689239F-BCE8-4A8B-9F07-90F19E70BD48}" dt="2024-06-04T10:03:23.359" v="3" actId="2696"/>
        <pc:sldMkLst>
          <pc:docMk/>
          <pc:sldMk cId="1793366984" sldId="256"/>
        </pc:sldMkLst>
      </pc:sldChg>
      <pc:sldChg chg="modSp">
        <pc:chgData name="Silhankova, Vladimira" userId="b0524334-f02b-43a6-8071-9e9f06717690" providerId="ADAL" clId="{4689239F-BCE8-4A8B-9F07-90F19E70BD48}" dt="2024-06-04T10:03:48.503" v="14" actId="20577"/>
        <pc:sldMkLst>
          <pc:docMk/>
          <pc:sldMk cId="133713031" sldId="547"/>
        </pc:sldMkLst>
        <pc:spChg chg="mod">
          <ac:chgData name="Silhankova, Vladimira" userId="b0524334-f02b-43a6-8071-9e9f06717690" providerId="ADAL" clId="{4689239F-BCE8-4A8B-9F07-90F19E70BD48}" dt="2024-06-04T10:03:48.503" v="14" actId="20577"/>
          <ac:spMkLst>
            <pc:docMk/>
            <pc:sldMk cId="133713031" sldId="547"/>
            <ac:spMk id="2" creationId="{24885589-F3FE-726B-AF35-EB0AAEDB7C91}"/>
          </ac:spMkLst>
        </pc:spChg>
      </pc:sldChg>
      <pc:sldChg chg="modSp">
        <pc:chgData name="Silhankova, Vladimira" userId="b0524334-f02b-43a6-8071-9e9f06717690" providerId="ADAL" clId="{4689239F-BCE8-4A8B-9F07-90F19E70BD48}" dt="2024-06-04T10:04:28.849" v="39" actId="20577"/>
        <pc:sldMkLst>
          <pc:docMk/>
          <pc:sldMk cId="1519378414" sldId="548"/>
        </pc:sldMkLst>
        <pc:spChg chg="mod">
          <ac:chgData name="Silhankova, Vladimira" userId="b0524334-f02b-43a6-8071-9e9f06717690" providerId="ADAL" clId="{4689239F-BCE8-4A8B-9F07-90F19E70BD48}" dt="2024-06-04T10:04:28.849" v="39" actId="20577"/>
          <ac:spMkLst>
            <pc:docMk/>
            <pc:sldMk cId="1519378414" sldId="548"/>
            <ac:spMk id="2" creationId="{05A8BDA6-7C28-A6CD-671A-01FD004E3320}"/>
          </ac:spMkLst>
        </pc:spChg>
      </pc:sldChg>
      <pc:sldChg chg="modSp add">
        <pc:chgData name="Silhankova, Vladimira" userId="b0524334-f02b-43a6-8071-9e9f06717690" providerId="ADAL" clId="{4689239F-BCE8-4A8B-9F07-90F19E70BD48}" dt="2024-06-04T10:03:13.462" v="2"/>
        <pc:sldMkLst>
          <pc:docMk/>
          <pc:sldMk cId="0" sldId="549"/>
        </pc:sldMkLst>
        <pc:spChg chg="mod">
          <ac:chgData name="Silhankova, Vladimira" userId="b0524334-f02b-43a6-8071-9e9f06717690" providerId="ADAL" clId="{4689239F-BCE8-4A8B-9F07-90F19E70BD48}" dt="2024-06-04T10:03:01.002" v="1" actId="6549"/>
          <ac:spMkLst>
            <pc:docMk/>
            <pc:sldMk cId="0" sldId="549"/>
            <ac:spMk id="3" creationId="{FC461B15-D22E-45DA-B2E1-951F870BE8B3}"/>
          </ac:spMkLst>
        </pc:spChg>
        <pc:spChg chg="mod">
          <ac:chgData name="Silhankova, Vladimira" userId="b0524334-f02b-43a6-8071-9e9f06717690" providerId="ADAL" clId="{4689239F-BCE8-4A8B-9F07-90F19E70BD48}" dt="2024-06-04T10:03:13.462" v="2"/>
          <ac:spMkLst>
            <pc:docMk/>
            <pc:sldMk cId="0" sldId="549"/>
            <ac:spMk id="2050" creationId="{54904A7A-9047-6780-C0DD-785BFF9D79CD}"/>
          </ac:spMkLst>
        </pc:spChg>
      </pc:sldChg>
      <pc:sldChg chg="addSp delSp modSp add">
        <pc:chgData name="Silhankova, Vladimira" userId="b0524334-f02b-43a6-8071-9e9f06717690" providerId="ADAL" clId="{4689239F-BCE8-4A8B-9F07-90F19E70BD48}" dt="2024-06-04T10:16:38.618" v="176" actId="20577"/>
        <pc:sldMkLst>
          <pc:docMk/>
          <pc:sldMk cId="849479893" sldId="550"/>
        </pc:sldMkLst>
        <pc:spChg chg="add mod">
          <ac:chgData name="Silhankova, Vladimira" userId="b0524334-f02b-43a6-8071-9e9f06717690" providerId="ADAL" clId="{4689239F-BCE8-4A8B-9F07-90F19E70BD48}" dt="2024-06-04T10:11:07.163" v="53" actId="14100"/>
          <ac:spMkLst>
            <pc:docMk/>
            <pc:sldMk cId="849479893" sldId="550"/>
            <ac:spMk id="2" creationId="{CDDE49C2-3A25-4332-A5CA-2BC43AA418BC}"/>
          </ac:spMkLst>
        </pc:spChg>
        <pc:spChg chg="add del mod">
          <ac:chgData name="Silhankova, Vladimira" userId="b0524334-f02b-43a6-8071-9e9f06717690" providerId="ADAL" clId="{4689239F-BCE8-4A8B-9F07-90F19E70BD48}" dt="2024-06-04T10:11:38.697" v="55" actId="11529"/>
          <ac:spMkLst>
            <pc:docMk/>
            <pc:sldMk cId="849479893" sldId="550"/>
            <ac:spMk id="3" creationId="{A0A3343E-91FF-4A6B-A73D-C2B3DB0415B5}"/>
          </ac:spMkLst>
        </pc:spChg>
        <pc:spChg chg="add mod">
          <ac:chgData name="Silhankova, Vladimira" userId="b0524334-f02b-43a6-8071-9e9f06717690" providerId="ADAL" clId="{4689239F-BCE8-4A8B-9F07-90F19E70BD48}" dt="2024-06-04T10:12:44.127" v="64" actId="14100"/>
          <ac:spMkLst>
            <pc:docMk/>
            <pc:sldMk cId="849479893" sldId="550"/>
            <ac:spMk id="4" creationId="{527E4570-6FF6-4B4F-83D5-4C68C08A13A1}"/>
          </ac:spMkLst>
        </pc:spChg>
        <pc:spChg chg="add mod">
          <ac:chgData name="Silhankova, Vladimira" userId="b0524334-f02b-43a6-8071-9e9f06717690" providerId="ADAL" clId="{4689239F-BCE8-4A8B-9F07-90F19E70BD48}" dt="2024-06-04T10:12:52.461" v="65" actId="207"/>
          <ac:spMkLst>
            <pc:docMk/>
            <pc:sldMk cId="849479893" sldId="550"/>
            <ac:spMk id="5" creationId="{8D1F8672-F8D7-4679-AEEA-DF29FBAD783A}"/>
          </ac:spMkLst>
        </pc:spChg>
        <pc:spChg chg="add mod">
          <ac:chgData name="Silhankova, Vladimira" userId="b0524334-f02b-43a6-8071-9e9f06717690" providerId="ADAL" clId="{4689239F-BCE8-4A8B-9F07-90F19E70BD48}" dt="2024-06-04T10:16:38.618" v="176" actId="20577"/>
          <ac:spMkLst>
            <pc:docMk/>
            <pc:sldMk cId="849479893" sldId="550"/>
            <ac:spMk id="6" creationId="{BB91EDC6-CFC8-4840-98BD-5C03E9C8781D}"/>
          </ac:spMkLst>
        </pc:spChg>
        <pc:picChg chg="add mod modCrop">
          <ac:chgData name="Silhankova, Vladimira" userId="b0524334-f02b-43a6-8071-9e9f06717690" providerId="ADAL" clId="{4689239F-BCE8-4A8B-9F07-90F19E70BD48}" dt="2024-06-04T10:14:49.271" v="71" actId="732"/>
          <ac:picMkLst>
            <pc:docMk/>
            <pc:sldMk cId="849479893" sldId="550"/>
            <ac:picMk id="1026" creationId="{F03089C8-6806-43A0-B574-B294B1343909}"/>
          </ac:picMkLst>
        </pc:picChg>
      </pc:sldChg>
    </pc:docChg>
  </pc:docChgLst>
  <pc:docChgLst>
    <pc:chgData name="Silhankova, Vladimira" userId="b0524334-f02b-43a6-8071-9e9f06717690" providerId="ADAL" clId="{F6AAA4C4-F167-472D-95D2-D3CF4E6AC261}"/>
    <pc:docChg chg="delSld">
      <pc:chgData name="Silhankova, Vladimira" userId="b0524334-f02b-43a6-8071-9e9f06717690" providerId="ADAL" clId="{F6AAA4C4-F167-472D-95D2-D3CF4E6AC261}" dt="2024-06-24T08:40:32.903" v="0" actId="47"/>
      <pc:docMkLst>
        <pc:docMk/>
      </pc:docMkLst>
      <pc:sldChg chg="del">
        <pc:chgData name="Silhankova, Vladimira" userId="b0524334-f02b-43a6-8071-9e9f06717690" providerId="ADAL" clId="{F6AAA4C4-F167-472D-95D2-D3CF4E6AC261}" dt="2024-06-24T08:40:32.903" v="0" actId="47"/>
        <pc:sldMkLst>
          <pc:docMk/>
          <pc:sldMk cId="849479893" sldId="55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6EA4-67DB-4F37-873A-57EE33A47264}" type="datetimeFigureOut">
              <a:rPr lang="cs-CZ" smtClean="0"/>
              <a:t>21.09.2024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B9BF-81AF-4C0C-A79B-C8D54D48A9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47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6EA4-67DB-4F37-873A-57EE33A47264}" type="datetimeFigureOut">
              <a:rPr lang="cs-CZ" smtClean="0"/>
              <a:t>21.09.2024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B9BF-81AF-4C0C-A79B-C8D54D48A9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6287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6EA4-67DB-4F37-873A-57EE33A47264}" type="datetimeFigureOut">
              <a:rPr lang="cs-CZ" smtClean="0"/>
              <a:t>21.09.2024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B9BF-81AF-4C0C-A79B-C8D54D48A9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538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6EA4-67DB-4F37-873A-57EE33A47264}" type="datetimeFigureOut">
              <a:rPr lang="cs-CZ" smtClean="0"/>
              <a:t>21.09.2024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B9BF-81AF-4C0C-A79B-C8D54D48A9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4117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6EA4-67DB-4F37-873A-57EE33A47264}" type="datetimeFigureOut">
              <a:rPr lang="cs-CZ" smtClean="0"/>
              <a:t>21.09.2024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B9BF-81AF-4C0C-A79B-C8D54D48A9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848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6EA4-67DB-4F37-873A-57EE33A47264}" type="datetimeFigureOut">
              <a:rPr lang="cs-CZ" smtClean="0"/>
              <a:t>21.09.2024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B9BF-81AF-4C0C-A79B-C8D54D48A9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008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6EA4-67DB-4F37-873A-57EE33A47264}" type="datetimeFigureOut">
              <a:rPr lang="cs-CZ" smtClean="0"/>
              <a:t>21.09.2024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B9BF-81AF-4C0C-A79B-C8D54D48A9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3968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6EA4-67DB-4F37-873A-57EE33A47264}" type="datetimeFigureOut">
              <a:rPr lang="cs-CZ" smtClean="0"/>
              <a:t>21.09.2024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B9BF-81AF-4C0C-A79B-C8D54D48A9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307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6EA4-67DB-4F37-873A-57EE33A47264}" type="datetimeFigureOut">
              <a:rPr lang="cs-CZ" smtClean="0"/>
              <a:t>21.09.2024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B9BF-81AF-4C0C-A79B-C8D54D48A9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52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6EA4-67DB-4F37-873A-57EE33A47264}" type="datetimeFigureOut">
              <a:rPr lang="cs-CZ" smtClean="0"/>
              <a:t>21.09.2024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B9BF-81AF-4C0C-A79B-C8D54D48A9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5287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6EA4-67DB-4F37-873A-57EE33A47264}" type="datetimeFigureOut">
              <a:rPr lang="cs-CZ" smtClean="0"/>
              <a:t>21.09.2024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B9BF-81AF-4C0C-A79B-C8D54D48A9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70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E6EA4-67DB-4F37-873A-57EE33A47264}" type="datetimeFigureOut">
              <a:rPr lang="cs-CZ" smtClean="0"/>
              <a:t>21.09.2024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9B9BF-81AF-4C0C-A79B-C8D54D48A9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3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4904A7A-9047-6780-C0DD-785BFF9D79C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1844675"/>
            <a:ext cx="7772400" cy="2235200"/>
          </a:xfrm>
        </p:spPr>
        <p:txBody>
          <a:bodyPr anchor="ctr"/>
          <a:lstStyle/>
          <a:p>
            <a:pPr algn="l" rtl="0"/>
            <a:r>
              <a:rPr lang="uk-UA" sz="4400" b="1" dirty="0"/>
              <a:t>Територіальне</a:t>
            </a:r>
            <a:r>
              <a:rPr lang="cs-CZ" sz="4400" b="1" dirty="0"/>
              <a:t> планування</a:t>
            </a:r>
            <a:endParaRPr lang="cs-CZ" altLang="en-US" sz="4400" b="1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6D13242-E2E3-457C-9767-F8B5380C40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8" t="20601" r="26376" b="20600"/>
          <a:stretch/>
        </p:blipFill>
        <p:spPr>
          <a:xfrm>
            <a:off x="395536" y="4221088"/>
            <a:ext cx="3456384" cy="2379805"/>
          </a:xfrm>
          <a:prstGeom prst="rect">
            <a:avLst/>
          </a:prstGeom>
        </p:spPr>
      </p:pic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AEB7042A-2512-48DF-A03D-A84674AC113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9" y="336507"/>
            <a:ext cx="3249894" cy="569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Obsah obrázku text, logo, Písmo, Grafika  Popis byl vytvořen automaticky">
            <a:extLst>
              <a:ext uri="{FF2B5EF4-FFF2-40B4-BE49-F238E27FC236}">
                <a16:creationId xmlns:a16="http://schemas.microsoft.com/office/drawing/2014/main" id="{F2E52B59-AF94-406F-BA04-B10417B9A68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103" y="110746"/>
            <a:ext cx="2376264" cy="1025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 descr="Jednotný vizuální styl MZV | Ministerstvo zahraničních věcí České republiky">
            <a:extLst>
              <a:ext uri="{FF2B5EF4-FFF2-40B4-BE49-F238E27FC236}">
                <a16:creationId xmlns:a16="http://schemas.microsoft.com/office/drawing/2014/main" id="{94AC60C7-965F-6F76-7A96-F226C1105AE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6283"/>
            <a:ext cx="3024861" cy="895350"/>
          </a:xfrm>
          <a:prstGeom prst="rect">
            <a:avLst/>
          </a:prstGeom>
          <a:noFill/>
        </p:spPr>
      </p:pic>
      <p:sp>
        <p:nvSpPr>
          <p:cNvPr id="7" name="TextovéPole 2">
            <a:extLst>
              <a:ext uri="{FF2B5EF4-FFF2-40B4-BE49-F238E27FC236}">
                <a16:creationId xmlns:a16="http://schemas.microsoft.com/office/drawing/2014/main" id="{3A3D1D60-E99E-ABE5-A0D2-8EE11959E6FF}"/>
              </a:ext>
            </a:extLst>
          </p:cNvPr>
          <p:cNvSpPr txBox="1"/>
          <p:nvPr/>
        </p:nvSpPr>
        <p:spPr>
          <a:xfrm>
            <a:off x="4283968" y="5733256"/>
            <a:ext cx="436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uk-UA" dirty="0" err="1"/>
              <a:t>doc</a:t>
            </a:r>
            <a:r>
              <a:rPr lang="uk-UA" dirty="0"/>
              <a:t>. </a:t>
            </a:r>
            <a:r>
              <a:rPr lang="uk-UA" dirty="0" err="1"/>
              <a:t>Ing</a:t>
            </a:r>
            <a:r>
              <a:rPr lang="uk-UA" dirty="0"/>
              <a:t>. </a:t>
            </a:r>
            <a:r>
              <a:rPr lang="uk-UA" dirty="0" err="1"/>
              <a:t>arch</a:t>
            </a:r>
            <a:r>
              <a:rPr lang="uk-UA" dirty="0"/>
              <a:t>. </a:t>
            </a:r>
            <a:r>
              <a:rPr lang="uk-UA" dirty="0" err="1"/>
              <a:t>Владіміра</a:t>
            </a:r>
            <a:r>
              <a:rPr lang="uk-UA" dirty="0"/>
              <a:t> </a:t>
            </a:r>
            <a:r>
              <a:rPr lang="uk-UA" dirty="0" err="1"/>
              <a:t>Шілганкова</a:t>
            </a:r>
            <a:r>
              <a:rPr lang="uk-UA" dirty="0"/>
              <a:t>, </a:t>
            </a:r>
            <a:r>
              <a:rPr lang="uk-UA" dirty="0" err="1"/>
              <a:t>Ph.D</a:t>
            </a:r>
            <a:r>
              <a:rPr lang="uk-UA" dirty="0"/>
              <a:t>. 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275B5FA-B522-6B01-E888-37FBC1D6DC6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63" t="27879" r="64774" b="34875"/>
          <a:stretch/>
        </p:blipFill>
        <p:spPr bwMode="auto">
          <a:xfrm>
            <a:off x="5385745" y="3612781"/>
            <a:ext cx="2367783" cy="1724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885589-F3FE-726B-AF35-EB0AAEDB7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953" y="251613"/>
            <a:ext cx="8266421" cy="6100092"/>
          </a:xfrm>
        </p:spPr>
        <p:txBody>
          <a:bodyPr>
            <a:normAutofit fontScale="90000"/>
          </a:bodyPr>
          <a:lstStyle/>
          <a:p>
            <a:pPr algn="l" rtl="0"/>
            <a:r>
              <a:rPr lang="cs-CZ" b="1" dirty="0"/>
              <a:t>Завдання 1:</a:t>
            </a:r>
            <a:br>
              <a:rPr lang="cs-CZ" b="1" dirty="0"/>
            </a:br>
            <a:r>
              <a:rPr lang="cs-CZ" dirty="0"/>
              <a:t>Чи є в Україні національне законодавство щодо </a:t>
            </a:r>
            <a:r>
              <a:rPr lang="uk-UA" dirty="0"/>
              <a:t>територіального</a:t>
            </a:r>
            <a:r>
              <a:rPr lang="cs-CZ" dirty="0"/>
              <a:t> планування?</a:t>
            </a:r>
            <a:br>
              <a:rPr lang="cs-CZ" dirty="0"/>
            </a:br>
            <a:r>
              <a:rPr lang="cs-CZ" dirty="0"/>
              <a:t>Якщо так, то як називається закон і </a:t>
            </a:r>
            <a:r>
              <a:rPr lang="uk-UA" dirty="0"/>
              <a:t>з якого періоду часу почав </a:t>
            </a:r>
            <a:r>
              <a:rPr lang="cs-CZ" dirty="0"/>
              <a:t>застосову</a:t>
            </a:r>
            <a:r>
              <a:rPr lang="uk-UA" dirty="0" err="1"/>
              <a:t>ватись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3713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EE5905-E40A-717A-2D2F-39C85E4A8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16" y="151541"/>
            <a:ext cx="8030534" cy="762860"/>
          </a:xfrm>
        </p:spPr>
        <p:txBody>
          <a:bodyPr>
            <a:noAutofit/>
          </a:bodyPr>
          <a:lstStyle/>
          <a:p>
            <a:pPr algn="l" rtl="0"/>
            <a:r>
              <a:rPr lang="cs-CZ" sz="3200" b="1" dirty="0"/>
              <a:t>3. Державний рівень – приклади документів</a:t>
            </a:r>
            <a:br>
              <a:rPr lang="cs-CZ" sz="3200" dirty="0"/>
            </a:br>
            <a:endParaRPr lang="cs-CZ" sz="32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C45E365-34DD-8B9A-122B-4B1F16DA12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D2C076"/>
              </a:clrFrom>
              <a:clrTo>
                <a:srgbClr val="D2C076">
                  <a:alpha val="0"/>
                </a:srgbClr>
              </a:clrTo>
            </a:clrChange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2768" y="3429000"/>
            <a:ext cx="6035641" cy="327745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2D0B8CD-B8D2-C747-430B-AA6E011461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591" y="914401"/>
            <a:ext cx="5100919" cy="340296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86E75CD-169F-E4EE-283B-B994DDA22B3E}"/>
              </a:ext>
            </a:extLst>
          </p:cNvPr>
          <p:cNvSpPr txBox="1"/>
          <p:nvPr/>
        </p:nvSpPr>
        <p:spPr>
          <a:xfrm>
            <a:off x="5441576" y="986118"/>
            <a:ext cx="2352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cs-CZ" dirty="0"/>
              <a:t>Політика територіального розвитку Чехії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7F85980-7AA3-4340-D3E0-06C0DDF1F616}"/>
              </a:ext>
            </a:extLst>
          </p:cNvPr>
          <p:cNvSpPr txBox="1"/>
          <p:nvPr/>
        </p:nvSpPr>
        <p:spPr>
          <a:xfrm>
            <a:off x="5200574" y="2349142"/>
            <a:ext cx="3943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cs-CZ" sz="1800" dirty="0">
                <a:effectLst/>
                <a:ea typeface="Times New Roman" panose="02020603050405020304" pitchFamily="18" charset="0"/>
              </a:rPr>
              <a:t>Австрійська концепція просторового розвитку</a:t>
            </a:r>
          </a:p>
          <a:p>
            <a:pPr algn="l" rtl="0"/>
            <a:r>
              <a:rPr lang="cs-CZ" sz="1800" dirty="0" err="1">
                <a:effectLst/>
                <a:ea typeface="Times New Roman" panose="02020603050405020304" pitchFamily="18" charset="0"/>
              </a:rPr>
              <a:t>Österreichische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Times New Roman" panose="02020603050405020304" pitchFamily="18" charset="0"/>
              </a:rPr>
              <a:t>Raumordnungkonzept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7449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98CD2E-75ED-2745-75E2-89A03FF41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8" y="162608"/>
            <a:ext cx="8615082" cy="1325563"/>
          </a:xfrm>
        </p:spPr>
        <p:txBody>
          <a:bodyPr>
            <a:noAutofit/>
          </a:bodyPr>
          <a:lstStyle/>
          <a:p>
            <a:r>
              <a:rPr lang="cs-CZ" sz="3600" b="1" dirty="0"/>
              <a:t>4. Рівень регіонів/країн/</a:t>
            </a:r>
            <a:r>
              <a:rPr lang="uk-UA" sz="3600" b="1" dirty="0"/>
              <a:t>областей</a:t>
            </a:r>
            <a:r>
              <a:rPr lang="cs-CZ" sz="3600" b="1" dirty="0"/>
              <a:t> - приклад</a:t>
            </a:r>
            <a:br>
              <a:rPr lang="cs-CZ" sz="3600" b="1" dirty="0"/>
            </a:br>
            <a:r>
              <a:rPr lang="cs-CZ" sz="3600" b="1" dirty="0"/>
              <a:t>План</a:t>
            </a:r>
            <a:r>
              <a:rPr lang="uk-UA" sz="3600" b="1" dirty="0"/>
              <a:t>у</a:t>
            </a:r>
            <a:r>
              <a:rPr lang="cs-CZ" sz="3600" b="1" dirty="0"/>
              <a:t> земельного сектору Нижньої Австрії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F1F55B-DC5E-F422-3DAC-011BF1FB26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157" y="1690689"/>
            <a:ext cx="6901685" cy="482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02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98CD2E-75ED-2745-75E2-89A03FF41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62" y="0"/>
            <a:ext cx="8364574" cy="1325563"/>
          </a:xfrm>
        </p:spPr>
        <p:txBody>
          <a:bodyPr/>
          <a:lstStyle/>
          <a:p>
            <a:r>
              <a:rPr lang="cs-CZ" b="1" dirty="0"/>
              <a:t>4. Рівень регіонів/країн/</a:t>
            </a:r>
            <a:r>
              <a:rPr lang="uk-UA" sz="4400" b="1" dirty="0"/>
              <a:t>областей</a:t>
            </a:r>
            <a:endParaRPr lang="cs-CZ" b="1" dirty="0"/>
          </a:p>
        </p:txBody>
      </p:sp>
      <p:pic>
        <p:nvPicPr>
          <p:cNvPr id="1026" name="Picture 2" descr="Ausschnitt des Regionalplans bei Düsseldorf">
            <a:extLst>
              <a:ext uri="{FF2B5EF4-FFF2-40B4-BE49-F238E27FC236}">
                <a16:creationId xmlns:a16="http://schemas.microsoft.com/office/drawing/2014/main" id="{D31E7DC8-59F7-0E14-4718-45664F662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1" y="1017494"/>
            <a:ext cx="5394762" cy="303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7F5756F-6175-9169-D3D5-5635BB7D02E8}"/>
              </a:ext>
            </a:extLst>
          </p:cNvPr>
          <p:cNvSpPr txBox="1"/>
          <p:nvPr/>
        </p:nvSpPr>
        <p:spPr>
          <a:xfrm>
            <a:off x="72184" y="4052048"/>
            <a:ext cx="3548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cs-CZ" b="0" i="0" dirty="0">
                <a:effectLst/>
                <a:latin typeface="BentonSans-Regular"/>
              </a:rPr>
              <a:t>Регіональний план</a:t>
            </a:r>
            <a:r>
              <a:rPr lang="uk-UA" b="0" i="0" dirty="0">
                <a:effectLst/>
                <a:latin typeface="BentonSans-Regular"/>
              </a:rPr>
              <a:t> </a:t>
            </a:r>
            <a:r>
              <a:rPr lang="uk-UA" dirty="0">
                <a:latin typeface="BentonSans-Regular"/>
              </a:rPr>
              <a:t>регіону </a:t>
            </a:r>
            <a:r>
              <a:rPr lang="cs-CZ" b="0" i="0" dirty="0">
                <a:effectLst/>
                <a:latin typeface="BentonSans-Regular"/>
              </a:rPr>
              <a:t>Дюссельдорф</a:t>
            </a:r>
            <a:r>
              <a:rPr lang="uk-UA" b="0" i="0" dirty="0">
                <a:effectLst/>
                <a:latin typeface="BentonSans-Regular"/>
              </a:rPr>
              <a:t>у</a:t>
            </a:r>
            <a:endParaRPr lang="cs-CZ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3FBF722-ED3B-B0E7-6DDE-593FEDA1AB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81749" y="3659047"/>
            <a:ext cx="5062251" cy="313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3CAF5FC-AD30-861C-C09E-EF376DC50276}"/>
              </a:ext>
            </a:extLst>
          </p:cNvPr>
          <p:cNvSpPr txBox="1"/>
          <p:nvPr/>
        </p:nvSpPr>
        <p:spPr>
          <a:xfrm>
            <a:off x="2849782" y="6147329"/>
            <a:ext cx="428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uk-UA" dirty="0"/>
              <a:t>Р</a:t>
            </a:r>
            <a:r>
              <a:rPr lang="cs-CZ" dirty="0"/>
              <a:t>егіональний план</a:t>
            </a:r>
            <a:r>
              <a:rPr lang="uk-UA" dirty="0"/>
              <a:t> Рурського регіону (агломерацією Німеччини)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5771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ek 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44000" cy="624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3">
            <a:extLst>
              <a:ext uri="{FF2B5EF4-FFF2-40B4-BE49-F238E27FC236}">
                <a16:creationId xmlns:a16="http://schemas.microsoft.com/office/drawing/2014/main" id="{067BEDB0-52F4-AED3-56DE-8859CEEFD60C}"/>
              </a:ext>
            </a:extLst>
          </p:cNvPr>
          <p:cNvSpPr txBox="1"/>
          <p:nvPr/>
        </p:nvSpPr>
        <p:spPr>
          <a:xfrm>
            <a:off x="2853664" y="3859"/>
            <a:ext cx="3227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uk-UA" b="1" dirty="0"/>
              <a:t>Основи територіального розвитку Пардубицького краю</a:t>
            </a:r>
            <a:endParaRPr lang="cs-CZ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ázek 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43125"/>
            <a:ext cx="91567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Nadpis 2"/>
          <p:cNvSpPr>
            <a:spLocks noGrp="1"/>
          </p:cNvSpPr>
          <p:nvPr>
            <p:ph type="title"/>
          </p:nvPr>
        </p:nvSpPr>
        <p:spPr>
          <a:xfrm>
            <a:off x="362078" y="67506"/>
            <a:ext cx="8677594" cy="1806118"/>
          </a:xfrm>
        </p:spPr>
        <p:txBody>
          <a:bodyPr>
            <a:noAutofit/>
          </a:bodyPr>
          <a:lstStyle/>
          <a:p>
            <a:r>
              <a:rPr lang="cs-CZ" sz="3600" b="1" dirty="0"/>
              <a:t>4. Рівень регіонів/країн/</a:t>
            </a:r>
            <a:r>
              <a:rPr lang="uk-UA" sz="3600" b="1" dirty="0"/>
              <a:t>областей</a:t>
            </a:r>
            <a:br>
              <a:rPr lang="cs-CZ" sz="3600" b="1" dirty="0"/>
            </a:br>
            <a:r>
              <a:rPr lang="cs-CZ" sz="3600" b="1" dirty="0"/>
              <a:t>Принципи територіального розвитку регіону</a:t>
            </a:r>
            <a:br>
              <a:rPr lang="cs-CZ" sz="3600" b="1" dirty="0"/>
            </a:br>
            <a:r>
              <a:rPr lang="cs-CZ" sz="3600" b="1" dirty="0"/>
              <a:t>масштаб 1:100 000</a:t>
            </a:r>
            <a:endParaRPr lang="cs-CZ" altLang="en-US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227214-72E4-8969-524F-A5CBE4ED9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cs-CZ" b="1" dirty="0"/>
              <a:t>5. </a:t>
            </a:r>
            <a:r>
              <a:rPr lang="uk-UA" b="1" dirty="0"/>
              <a:t>Р</a:t>
            </a:r>
            <a:r>
              <a:rPr lang="cs-CZ" b="1" dirty="0"/>
              <a:t>івень</a:t>
            </a:r>
            <a:r>
              <a:rPr lang="uk-UA" b="1" dirty="0"/>
              <a:t> району</a:t>
            </a:r>
            <a:br>
              <a:rPr lang="cs-CZ" dirty="0"/>
            </a:br>
            <a:r>
              <a:rPr lang="cs-CZ" dirty="0"/>
              <a:t>(лише в деяких країнах)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237797E-7A1B-0194-5050-E9D0E0EEAF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626" y="1690689"/>
            <a:ext cx="6336926" cy="439746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0821DB7-4452-A7CF-5993-64E55CB469E4}"/>
              </a:ext>
            </a:extLst>
          </p:cNvPr>
          <p:cNvSpPr txBox="1"/>
          <p:nvPr/>
        </p:nvSpPr>
        <p:spPr>
          <a:xfrm>
            <a:off x="4447614" y="6308208"/>
            <a:ext cx="3777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cs-CZ" sz="1800" dirty="0">
                <a:effectLst/>
                <a:ea typeface="Times New Roman" panose="02020603050405020304" pitchFamily="18" charset="0"/>
              </a:rPr>
              <a:t>Структурна модель округу Зальцбург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4311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EA47FC-6DA0-90B1-B3B1-05F326CED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144" y="141009"/>
            <a:ext cx="7886700" cy="1239556"/>
          </a:xfrm>
        </p:spPr>
        <p:txBody>
          <a:bodyPr>
            <a:normAutofit fontScale="90000"/>
          </a:bodyPr>
          <a:lstStyle/>
          <a:p>
            <a:pPr algn="l" rtl="0"/>
            <a:r>
              <a:rPr lang="cs-CZ" sz="4900" b="1" dirty="0"/>
              <a:t>6. Рівень міста та села</a:t>
            </a:r>
            <a:br>
              <a:rPr lang="cs-CZ" b="1" dirty="0"/>
            </a:br>
            <a:r>
              <a:rPr lang="cs-CZ" b="1" dirty="0"/>
              <a:t>Просторові плани</a:t>
            </a:r>
          </a:p>
        </p:txBody>
      </p:sp>
      <p:pic>
        <p:nvPicPr>
          <p:cNvPr id="3076" name="Picture 4" descr="Genehmigungsfassung des Flächennutzungsplans 2015">
            <a:extLst>
              <a:ext uri="{FF2B5EF4-FFF2-40B4-BE49-F238E27FC236}">
                <a16:creationId xmlns:a16="http://schemas.microsoft.com/office/drawing/2014/main" id="{B306A9AF-CD96-7127-CEAC-062E44A0D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6159" y="1770253"/>
            <a:ext cx="4805753" cy="318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C35032F-CC0C-C804-1924-DF4051AB2044}"/>
              </a:ext>
            </a:extLst>
          </p:cNvPr>
          <p:cNvSpPr txBox="1"/>
          <p:nvPr/>
        </p:nvSpPr>
        <p:spPr>
          <a:xfrm>
            <a:off x="5505450" y="1220414"/>
            <a:ext cx="346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Flächennutzungsplan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Баден-Баден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42D0D08-CC26-EA24-F2E3-693FA3DFA68E}"/>
              </a:ext>
            </a:extLst>
          </p:cNvPr>
          <p:cNvSpPr txBox="1"/>
          <p:nvPr/>
        </p:nvSpPr>
        <p:spPr>
          <a:xfrm>
            <a:off x="161364" y="607066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Схема місцевого розвитку (Entwicklungskonzept) міста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Рідау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(Австрія)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2ECD0A3-D447-594C-1034-13461F5191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86" y="2813929"/>
            <a:ext cx="4735755" cy="325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38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163A0F1-1A56-BA18-82A2-FFCA6B2165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835" y="57426"/>
            <a:ext cx="7790329" cy="680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2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UPmH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4846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07950" y="533400"/>
            <a:ext cx="377825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uk-UA" altLang="en-US" b="1" dirty="0"/>
              <a:t>Територіальний</a:t>
            </a:r>
            <a:r>
              <a:rPr lang="cs-CZ" altLang="en-US" b="1" dirty="0"/>
              <a:t> план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cs-CZ" b="1" dirty="0"/>
              <a:t>масштаб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cs-CZ" altLang="en-US" b="1" dirty="0"/>
              <a:t>М 1:5000</a:t>
            </a:r>
            <a:endParaRPr lang="en-US" altLang="en-US" b="1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/>
            <a:r>
              <a:rPr lang="cs-CZ" altLang="en-US" b="1" dirty="0"/>
              <a:t>Що ми розуміємо під терміном</a:t>
            </a:r>
            <a:br>
              <a:rPr lang="cs-CZ" altLang="en-US" b="1" dirty="0"/>
            </a:br>
            <a:r>
              <a:rPr lang="uk-UA" altLang="en-US" b="1" dirty="0"/>
              <a:t>територіальне</a:t>
            </a:r>
            <a:r>
              <a:rPr lang="cs-CZ" altLang="en-US" b="1" dirty="0"/>
              <a:t> планування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43953"/>
            <a:ext cx="8229600" cy="4480672"/>
          </a:xfrm>
        </p:spPr>
        <p:txBody>
          <a:bodyPr>
            <a:normAutofit lnSpcReduction="10000"/>
          </a:bodyPr>
          <a:lstStyle/>
          <a:p>
            <a:pPr algn="l" rtl="0" eaLnBrk="1" hangingPunct="1">
              <a:lnSpc>
                <a:spcPct val="80000"/>
              </a:lnSpc>
            </a:pPr>
            <a:r>
              <a:rPr lang="cs-CZ" altLang="en-US" sz="2800" dirty="0"/>
              <a:t>набір інструментів і прийомів, що ведуть </a:t>
            </a:r>
            <a:r>
              <a:rPr lang="uk-UA" altLang="en-US" sz="2800" dirty="0"/>
              <a:t>д</a:t>
            </a:r>
            <a:r>
              <a:rPr lang="cs-CZ" altLang="en-US" sz="2800" dirty="0"/>
              <a:t>о просторової та часової координації розвитку </a:t>
            </a:r>
            <a:r>
              <a:rPr lang="uk-UA" altLang="en-US" sz="2800" dirty="0"/>
              <a:t>території</a:t>
            </a:r>
            <a:endParaRPr lang="cs-CZ" altLang="en-US" sz="2800" dirty="0"/>
          </a:p>
          <a:p>
            <a:pPr algn="l" rtl="0" eaLnBrk="1" hangingPunct="1">
              <a:lnSpc>
                <a:spcPct val="80000"/>
              </a:lnSpc>
            </a:pPr>
            <a:r>
              <a:rPr lang="cs-CZ" altLang="en-US" sz="2800" dirty="0"/>
              <a:t>регіональне планування послідовно і комплексно вирішує функціональне використання території, встановлює принципи її організації, матеріально і часово координує будівництво та іншу діяльність, що впливає на розвиток території</a:t>
            </a:r>
          </a:p>
          <a:p>
            <a:pPr algn="l" rtl="0">
              <a:lnSpc>
                <a:spcPct val="80000"/>
              </a:lnSpc>
            </a:pPr>
            <a:r>
              <a:rPr lang="cs-CZ" altLang="en-US" dirty="0"/>
              <a:t>процес створення документів </a:t>
            </a:r>
            <a:r>
              <a:rPr lang="uk-UA" altLang="en-US" dirty="0"/>
              <a:t>територіального</a:t>
            </a:r>
            <a:r>
              <a:rPr lang="cs-CZ" altLang="en-US" dirty="0"/>
              <a:t> планування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cs-CZ" altLang="en-US" sz="2800" dirty="0"/>
              <a:t>результатом </a:t>
            </a:r>
            <a:r>
              <a:rPr lang="uk-UA" altLang="en-US" sz="2800" dirty="0"/>
              <a:t>територіального</a:t>
            </a:r>
            <a:r>
              <a:rPr lang="cs-CZ" altLang="en-US" sz="2800" dirty="0"/>
              <a:t> планування є</a:t>
            </a:r>
            <a:r>
              <a:rPr lang="uk-UA" altLang="en-US" sz="2800" dirty="0"/>
              <a:t> </a:t>
            </a:r>
            <a:r>
              <a:rPr lang="cs-CZ" altLang="en-US" sz="2800" i="1" dirty="0"/>
              <a:t>територіальні / нормативні</a:t>
            </a:r>
            <a:r>
              <a:rPr lang="uk-UA" altLang="en-US" sz="2800" i="1" dirty="0"/>
              <a:t> </a:t>
            </a:r>
            <a:r>
              <a:rPr lang="cs-CZ" altLang="en-US" sz="2800" b="1" i="1" dirty="0"/>
              <a:t>план</a:t>
            </a:r>
            <a:r>
              <a:rPr lang="uk-UA" altLang="en-US" sz="2800" b="1" i="1" dirty="0"/>
              <a:t>и</a:t>
            </a:r>
            <a:endParaRPr lang="cs-CZ" altLang="en-US" sz="2800" b="1" i="1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5F6146-766A-5D49-AA00-1092A3883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" y="365126"/>
            <a:ext cx="9063318" cy="1325563"/>
          </a:xfrm>
        </p:spPr>
        <p:txBody>
          <a:bodyPr>
            <a:noAutofit/>
          </a:bodyPr>
          <a:lstStyle/>
          <a:p>
            <a:pPr algn="l" rtl="0"/>
            <a:r>
              <a:rPr lang="cs-CZ" sz="3600" b="1" dirty="0"/>
              <a:t>7. Рівень (</a:t>
            </a:r>
            <a:r>
              <a:rPr lang="uk-UA" sz="3600" b="1" dirty="0"/>
              <a:t>розвитку</a:t>
            </a:r>
            <a:r>
              <a:rPr lang="cs-CZ" sz="3600" b="1" dirty="0"/>
              <a:t>) </a:t>
            </a:r>
            <a:r>
              <a:rPr lang="uk-UA" sz="3600" b="1" dirty="0"/>
              <a:t>місцевості</a:t>
            </a:r>
            <a:r>
              <a:rPr lang="cs-CZ" sz="3600" b="1" dirty="0"/>
              <a:t> - приклади</a:t>
            </a:r>
            <a:br>
              <a:rPr lang="cs-CZ" sz="3600" b="1" dirty="0"/>
            </a:br>
            <a:r>
              <a:rPr lang="cs-CZ" sz="3600" b="1" dirty="0"/>
              <a:t>План регулювання</a:t>
            </a:r>
            <a:r>
              <a:rPr lang="uk-UA" sz="3600" b="1" dirty="0"/>
              <a:t> </a:t>
            </a:r>
            <a:r>
              <a:rPr lang="cs-CZ" sz="3600" b="1" dirty="0"/>
              <a:t>Бенс</a:t>
            </a:r>
            <a:r>
              <a:rPr lang="uk-UA" sz="3600" b="1" dirty="0"/>
              <a:t>г</a:t>
            </a:r>
            <a:r>
              <a:rPr lang="cs-CZ" sz="3600" b="1" dirty="0"/>
              <a:t>айм</a:t>
            </a:r>
            <a:r>
              <a:rPr lang="uk-UA" sz="3600" b="1" dirty="0"/>
              <a:t>у</a:t>
            </a:r>
            <a:r>
              <a:rPr lang="cs-CZ" sz="3600" b="1" dirty="0"/>
              <a:t>, Німеччина</a:t>
            </a:r>
          </a:p>
        </p:txBody>
      </p:sp>
      <p:pic>
        <p:nvPicPr>
          <p:cNvPr id="4100" name="Picture 4" descr="Bauleitplanung">
            <a:extLst>
              <a:ext uri="{FF2B5EF4-FFF2-40B4-BE49-F238E27FC236}">
                <a16:creationId xmlns:a16="http://schemas.microsoft.com/office/drawing/2014/main" id="{4F4EC3C0-AF0E-2B9B-5EE6-0A087CCB6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097" y="1690689"/>
            <a:ext cx="8161805" cy="503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191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CAC5882A-DBF4-DF6B-2E3C-E344B461ADD4}"/>
              </a:ext>
            </a:extLst>
          </p:cNvPr>
          <p:cNvSpPr txBox="1"/>
          <p:nvPr/>
        </p:nvSpPr>
        <p:spPr>
          <a:xfrm>
            <a:off x="1552254" y="214191"/>
            <a:ext cx="235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uk-UA" dirty="0"/>
              <a:t>План зупинок</a:t>
            </a:r>
            <a:r>
              <a:rPr lang="cs-CZ" dirty="0"/>
              <a:t>, Австрія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0F0EF46-FE3A-0F98-E1AC-21D3904570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82470"/>
            <a:ext cx="4446670" cy="374195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683C24E-5CC9-FEE9-574B-A5BA99F2FF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7332" y="99424"/>
            <a:ext cx="4428585" cy="6659151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D747B68-B2A6-0012-56AC-616347FAB8A9}"/>
              </a:ext>
            </a:extLst>
          </p:cNvPr>
          <p:cNvSpPr txBox="1"/>
          <p:nvPr/>
        </p:nvSpPr>
        <p:spPr>
          <a:xfrm>
            <a:off x="188259" y="2644588"/>
            <a:ext cx="4207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cs-CZ" dirty="0"/>
              <a:t>План зупин</a:t>
            </a:r>
            <a:r>
              <a:rPr lang="uk-UA" dirty="0"/>
              <a:t>о</a:t>
            </a:r>
            <a:r>
              <a:rPr lang="cs-CZ" dirty="0"/>
              <a:t>к зони </a:t>
            </a:r>
            <a:r>
              <a:rPr lang="uk-UA" dirty="0"/>
              <a:t>в </a:t>
            </a:r>
            <a:r>
              <a:rPr lang="uk-UA" dirty="0" err="1"/>
              <a:t>Кецин</a:t>
            </a:r>
            <a:r>
              <a:rPr lang="uk-UA" dirty="0"/>
              <a:t> (Німеччина)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8417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A8BDA6-7C28-A6CD-671A-01FD004E3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2738"/>
            <a:ext cx="7886700" cy="6089803"/>
          </a:xfrm>
        </p:spPr>
        <p:txBody>
          <a:bodyPr>
            <a:normAutofit fontScale="90000"/>
          </a:bodyPr>
          <a:lstStyle/>
          <a:p>
            <a:pPr algn="l" rtl="0"/>
            <a:r>
              <a:rPr lang="cs-CZ" b="1" dirty="0"/>
              <a:t>Завдання 2:</a:t>
            </a:r>
            <a:br>
              <a:rPr lang="cs-CZ" dirty="0"/>
            </a:br>
            <a:r>
              <a:rPr lang="cs-CZ" dirty="0"/>
              <a:t>Які рівні територіальних документів використовуються в Україні? Як називаються ці документи і про що йдеться? Будь ласка, </a:t>
            </a:r>
            <a:r>
              <a:rPr lang="uk-UA" dirty="0"/>
              <a:t>наведіть</a:t>
            </a:r>
            <a:r>
              <a:rPr lang="cs-CZ" dirty="0"/>
              <a:t> кілька прикладів.</a:t>
            </a:r>
          </a:p>
        </p:txBody>
      </p:sp>
    </p:spTree>
    <p:extLst>
      <p:ext uri="{BB962C8B-B14F-4D97-AF65-F5344CB8AC3E}">
        <p14:creationId xmlns:p14="http://schemas.microsoft.com/office/powerpoint/2010/main" val="1519378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6E8F5B-0774-DD2E-2DE7-C13212ED6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0554"/>
            <a:ext cx="7886700" cy="1325563"/>
          </a:xfrm>
        </p:spPr>
        <p:txBody>
          <a:bodyPr/>
          <a:lstStyle/>
          <a:p>
            <a:pPr algn="l" rtl="0"/>
            <a:r>
              <a:rPr lang="cs-CZ" b="1" dirty="0"/>
              <a:t>Територіальне планування як ієрархічна система документів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9B2ABA-FCA6-A27F-412C-5ECBDEBF0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6118"/>
            <a:ext cx="8404886" cy="5237764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cs-CZ" dirty="0"/>
              <a:t>На рівні ЄС</a:t>
            </a:r>
            <a:r>
              <a:rPr lang="uk-UA" dirty="0"/>
              <a:t> </a:t>
            </a:r>
            <a:r>
              <a:rPr lang="cs-CZ" sz="2200" dirty="0"/>
              <a:t>(Стан і перспективи територій ЄС, Територіальний порядок денний ЄС 2020)</a:t>
            </a:r>
          </a:p>
          <a:p>
            <a:pPr algn="l" rtl="0"/>
            <a:r>
              <a:rPr lang="cs-CZ" dirty="0"/>
              <a:t>На рівні (макро)регіонів Європи</a:t>
            </a:r>
            <a:r>
              <a:rPr lang="uk-UA" dirty="0"/>
              <a:t> </a:t>
            </a:r>
            <a:r>
              <a:rPr lang="cs-CZ" sz="2200" dirty="0"/>
              <a:t>(наприклад, спільна стратегія територіального розвитку країн V4+2)</a:t>
            </a:r>
          </a:p>
          <a:p>
            <a:pPr algn="l" rtl="0"/>
            <a:r>
              <a:rPr lang="cs-CZ" dirty="0"/>
              <a:t>На державному рівні</a:t>
            </a:r>
            <a:r>
              <a:rPr lang="uk-UA" dirty="0"/>
              <a:t> </a:t>
            </a:r>
            <a:r>
              <a:rPr lang="cs-CZ" sz="2200" dirty="0"/>
              <a:t>(наприклад, Національний план Нідерланд</a:t>
            </a:r>
            <a:r>
              <a:rPr lang="uk-UA" sz="2200" dirty="0" err="1"/>
              <a:t>ів</a:t>
            </a:r>
            <a:r>
              <a:rPr lang="cs-CZ" sz="2200" dirty="0"/>
              <a:t>, Концепція просторового розвитку Австрії, Політика територіального розвитку Чеської Республіки...)</a:t>
            </a:r>
          </a:p>
          <a:p>
            <a:pPr algn="l" rtl="0"/>
            <a:r>
              <a:rPr lang="cs-CZ" dirty="0"/>
              <a:t>На рівні регіонів/країн/регіонів</a:t>
            </a:r>
            <a:r>
              <a:rPr lang="uk-UA" dirty="0"/>
              <a:t> </a:t>
            </a:r>
            <a:r>
              <a:rPr lang="cs-CZ" sz="2200" dirty="0"/>
              <a:t>(наприклад, план регіонального розвитку в Нідерландах, </a:t>
            </a:r>
            <a:r>
              <a:rPr lang="ru-RU" sz="2200" dirty="0"/>
              <a:t>План </a:t>
            </a:r>
            <a:r>
              <a:rPr lang="uk-UA" sz="2200" dirty="0"/>
              <a:t>земельних</a:t>
            </a:r>
            <a:r>
              <a:rPr lang="ru-RU" sz="2200" dirty="0"/>
              <a:t> </a:t>
            </a:r>
            <a:r>
              <a:rPr lang="uk-UA" sz="2200" dirty="0"/>
              <a:t>ділянок в Австрії</a:t>
            </a:r>
            <a:r>
              <a:rPr lang="cs-CZ" sz="2200" dirty="0"/>
              <a:t>, принципи регіонального розвитку в Чеській Республіці...)</a:t>
            </a:r>
          </a:p>
          <a:p>
            <a:pPr algn="l" rtl="0"/>
            <a:r>
              <a:rPr lang="cs-CZ" dirty="0"/>
              <a:t>На районному рівні</a:t>
            </a:r>
            <a:r>
              <a:rPr lang="uk-UA" dirty="0"/>
              <a:t> </a:t>
            </a:r>
            <a:r>
              <a:rPr lang="cs-CZ" sz="2200" dirty="0"/>
              <a:t>(наприклад, структурна модель </a:t>
            </a:r>
            <a:r>
              <a:rPr lang="uk-UA" sz="2200" dirty="0"/>
              <a:t>районів</a:t>
            </a:r>
            <a:r>
              <a:rPr lang="cs-CZ" sz="2200" dirty="0"/>
              <a:t> в Австрії)</a:t>
            </a:r>
          </a:p>
          <a:p>
            <a:pPr algn="l" rtl="0"/>
            <a:r>
              <a:rPr lang="cs-CZ" dirty="0"/>
              <a:t>На рівні міст і сіл</a:t>
            </a:r>
            <a:r>
              <a:rPr lang="uk-UA" dirty="0"/>
              <a:t> </a:t>
            </a:r>
            <a:r>
              <a:rPr lang="cs-CZ" sz="2200" dirty="0"/>
              <a:t>(наприклад, план земле</a:t>
            </a:r>
            <a:r>
              <a:rPr lang="uk-UA" sz="2200" dirty="0"/>
              <a:t>устрою</a:t>
            </a:r>
            <a:r>
              <a:rPr lang="cs-CZ" sz="2200" dirty="0"/>
              <a:t> в Нідерландах, схема місцевого розвитку та план </a:t>
            </a:r>
            <a:r>
              <a:rPr lang="uk-UA" sz="2200" dirty="0"/>
              <a:t>землеустрою</a:t>
            </a:r>
            <a:r>
              <a:rPr lang="cs-CZ" sz="2200" dirty="0"/>
              <a:t> в Австрії, </a:t>
            </a:r>
            <a:r>
              <a:rPr lang="uk-UA" sz="2200" dirty="0"/>
              <a:t>територіальний</a:t>
            </a:r>
            <a:r>
              <a:rPr lang="cs-CZ" sz="2200" dirty="0"/>
              <a:t> план у Чеській Республіці...)</a:t>
            </a:r>
          </a:p>
          <a:p>
            <a:pPr algn="l" rtl="0"/>
            <a:r>
              <a:rPr lang="cs-CZ" dirty="0"/>
              <a:t>На рівні (</a:t>
            </a:r>
            <a:r>
              <a:rPr lang="uk-UA" dirty="0"/>
              <a:t>розвитку</a:t>
            </a:r>
            <a:r>
              <a:rPr lang="cs-CZ" dirty="0"/>
              <a:t>) </a:t>
            </a:r>
            <a:r>
              <a:rPr lang="uk-UA" dirty="0"/>
              <a:t>місцевості </a:t>
            </a:r>
            <a:r>
              <a:rPr lang="cs-CZ" sz="2200" dirty="0"/>
              <a:t>(наприклад, зупинки в Нідерландах, </a:t>
            </a:r>
            <a:r>
              <a:rPr lang="uk-UA" sz="2200" dirty="0"/>
              <a:t>П</a:t>
            </a:r>
            <a:r>
              <a:rPr lang="cs-CZ" sz="2200" dirty="0"/>
              <a:t>лан </a:t>
            </a:r>
            <a:r>
              <a:rPr lang="uk-UA" sz="2200" dirty="0"/>
              <a:t>регулювання забудов</a:t>
            </a:r>
            <a:r>
              <a:rPr lang="cs-CZ" sz="2200" dirty="0"/>
              <a:t> в Австрії, </a:t>
            </a:r>
            <a:r>
              <a:rPr lang="uk-UA" sz="2200" dirty="0"/>
              <a:t>П</a:t>
            </a:r>
            <a:r>
              <a:rPr lang="cs-CZ" sz="2200" dirty="0"/>
              <a:t>лан </a:t>
            </a:r>
            <a:r>
              <a:rPr lang="uk-UA" sz="2200" dirty="0"/>
              <a:t>регулювання </a:t>
            </a:r>
            <a:r>
              <a:rPr lang="cs-CZ" sz="2200" dirty="0"/>
              <a:t>в Чеській Республіці...)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7256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743DDAAE-8629-D127-9F91-9A16E3559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0" y="135012"/>
            <a:ext cx="8287093" cy="1555677"/>
          </a:xfrm>
        </p:spPr>
        <p:txBody>
          <a:bodyPr>
            <a:normAutofit/>
          </a:bodyPr>
          <a:lstStyle/>
          <a:p>
            <a:pPr algn="l" rtl="0"/>
            <a:r>
              <a:rPr lang="cs-CZ" b="1" dirty="0"/>
              <a:t>1. Рівень ЄС</a:t>
            </a:r>
            <a:br>
              <a:rPr lang="cs-CZ" b="1" dirty="0"/>
            </a:br>
            <a:r>
              <a:rPr lang="cs-CZ" dirty="0"/>
              <a:t>Територіальн</a:t>
            </a:r>
            <a:r>
              <a:rPr lang="uk-UA" dirty="0"/>
              <a:t>а </a:t>
            </a:r>
            <a:r>
              <a:rPr lang="uk-UA" dirty="0" err="1"/>
              <a:t>агенда</a:t>
            </a:r>
            <a:r>
              <a:rPr lang="uk-UA" dirty="0"/>
              <a:t> </a:t>
            </a:r>
            <a:r>
              <a:rPr lang="cs-CZ" dirty="0"/>
              <a:t>ЄС 2020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A550FE8-97EF-8421-EC23-96A122147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7884316" cy="823912"/>
          </a:xfrm>
        </p:spPr>
        <p:txBody>
          <a:bodyPr/>
          <a:lstStyle/>
          <a:p>
            <a:pPr algn="l" rtl="0"/>
            <a:r>
              <a:rPr lang="cs-CZ" dirty="0"/>
              <a:t>Пріоритети територіального розвитку Європейського Союзу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BFFEBC9-D931-625C-FE18-2304B613B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7884315" cy="3684588"/>
          </a:xfrm>
        </p:spPr>
        <p:txBody>
          <a:bodyPr>
            <a:normAutofit fontScale="77500" lnSpcReduction="20000"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cs-CZ" dirty="0"/>
              <a:t>Підтримка поліцентричного та збалансованого територіального розвитку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cs-CZ" dirty="0"/>
              <a:t>Підтримка інтегрованого розвитку міст і села</a:t>
            </a:r>
            <a:r>
              <a:rPr lang="uk-UA" dirty="0"/>
              <a:t> та специфічних</a:t>
            </a:r>
            <a:r>
              <a:rPr lang="cs-CZ" dirty="0"/>
              <a:t> област</a:t>
            </a:r>
            <a:r>
              <a:rPr lang="uk-UA" dirty="0" err="1"/>
              <a:t>ях</a:t>
            </a:r>
            <a:endParaRPr lang="cs-CZ" dirty="0"/>
          </a:p>
          <a:p>
            <a:pPr marL="514350" indent="-514350" algn="l" rtl="0">
              <a:buFont typeface="+mj-lt"/>
              <a:buAutoNum type="arabicPeriod"/>
            </a:pPr>
            <a:r>
              <a:rPr lang="cs-CZ" dirty="0"/>
              <a:t>Територіальна інтеграція в транскордонних і транснаціональних функціональних регіонах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cs-CZ" dirty="0"/>
              <a:t>Забезпечення глобальної конкурентоспроможності регіонів на основі сильної місцевої економіки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uk-UA" dirty="0"/>
              <a:t>Покращення</a:t>
            </a:r>
            <a:r>
              <a:rPr lang="cs-CZ" dirty="0"/>
              <a:t> територіального зв’язку для окремих осіб, громад і підприємств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cs-CZ" dirty="0"/>
              <a:t>Управління та </a:t>
            </a:r>
            <a:r>
              <a:rPr lang="uk-UA" dirty="0"/>
              <a:t>взаємо</a:t>
            </a:r>
            <a:r>
              <a:rPr lang="cs-CZ" dirty="0"/>
              <a:t>зв'язок екологічних, ландшафтних і культурних цінностей регіонів</a:t>
            </a:r>
          </a:p>
        </p:txBody>
      </p:sp>
    </p:spTree>
    <p:extLst>
      <p:ext uri="{BB962C8B-B14F-4D97-AF65-F5344CB8AC3E}">
        <p14:creationId xmlns:p14="http://schemas.microsoft.com/office/powerpoint/2010/main" val="2700185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9BDAAF-01C4-EA87-2E5A-3740B57DF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cs-CZ" b="1" dirty="0"/>
              <a:t>1. Рівень ЄС</a:t>
            </a:r>
            <a:br>
              <a:rPr lang="cs-CZ" b="1" dirty="0"/>
            </a:br>
            <a:r>
              <a:rPr lang="cs-CZ" dirty="0"/>
              <a:t>Тем</a:t>
            </a:r>
            <a:r>
              <a:rPr lang="uk-UA" dirty="0"/>
              <a:t>а</a:t>
            </a:r>
            <a:r>
              <a:rPr lang="cs-CZ" dirty="0"/>
              <a:t> «</a:t>
            </a:r>
            <a:r>
              <a:rPr lang="uk-UA" dirty="0"/>
              <a:t>Міська </a:t>
            </a:r>
            <a:r>
              <a:rPr lang="uk-UA" dirty="0" err="1"/>
              <a:t>агенда</a:t>
            </a:r>
            <a:r>
              <a:rPr lang="cs-CZ" dirty="0"/>
              <a:t>» в ЄС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35570B0-2EAF-2894-2A28-9DE606AAC9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l" rtl="0">
              <a:buFont typeface="Arial" panose="020B0604020202020204" pitchFamily="34" charset="0"/>
              <a:buChar char="•"/>
            </a:pPr>
            <a:r>
              <a:rPr lang="cs-CZ" dirty="0">
                <a:effectLst/>
              </a:rPr>
              <a:t>якість повітря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uk-UA" dirty="0">
                <a:effectLst/>
              </a:rPr>
              <a:t>кругообіг</a:t>
            </a:r>
            <a:r>
              <a:rPr lang="cs-CZ" dirty="0">
                <a:effectLst/>
              </a:rPr>
              <a:t> економік</a:t>
            </a:r>
            <a:r>
              <a:rPr lang="uk-UA" dirty="0">
                <a:effectLst/>
              </a:rPr>
              <a:t>и</a:t>
            </a:r>
            <a:endParaRPr lang="cs-CZ" dirty="0">
              <a:effectLst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cs-CZ" dirty="0">
                <a:effectLst/>
              </a:rPr>
              <a:t>адаптація до зміни клімату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cs-CZ" dirty="0">
                <a:effectLst/>
              </a:rPr>
              <a:t>цифрова трансформація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cs-CZ" dirty="0">
                <a:effectLst/>
              </a:rPr>
              <a:t>перетворення енергії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cs-CZ" dirty="0">
                <a:effectLst/>
              </a:rPr>
              <a:t>житлове питання</a:t>
            </a:r>
          </a:p>
          <a:p>
            <a:pPr algn="l" rtl="0"/>
            <a:r>
              <a:rPr lang="cs-CZ" dirty="0"/>
              <a:t>інтеграція мігрантів і біженців</a:t>
            </a:r>
          </a:p>
          <a:p>
            <a:pPr algn="l" rtl="0"/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73CC920-24E2-B3A7-5BBE-52A049BAC9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l" rtl="0">
              <a:buFont typeface="Arial" panose="020B0604020202020204" pitchFamily="34" charset="0"/>
              <a:buChar char="•"/>
            </a:pPr>
            <a:r>
              <a:rPr lang="cs-CZ" dirty="0">
                <a:effectLst/>
              </a:rPr>
              <a:t>інноваційні та відповідальні державні закупівлі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uk-UA" dirty="0">
                <a:effectLst/>
              </a:rPr>
              <a:t>р</a:t>
            </a:r>
            <a:r>
              <a:rPr lang="cs-CZ" dirty="0">
                <a:effectLst/>
              </a:rPr>
              <a:t>обо</a:t>
            </a:r>
            <a:r>
              <a:rPr lang="uk-UA" dirty="0" err="1">
                <a:effectLst/>
              </a:rPr>
              <a:t>чі</a:t>
            </a:r>
            <a:r>
              <a:rPr lang="uk-UA" dirty="0">
                <a:effectLst/>
              </a:rPr>
              <a:t> місця</a:t>
            </a:r>
            <a:r>
              <a:rPr lang="cs-CZ" dirty="0">
                <a:effectLst/>
              </a:rPr>
              <a:t> та </a:t>
            </a:r>
            <a:r>
              <a:rPr lang="uk-UA" dirty="0">
                <a:effectLst/>
              </a:rPr>
              <a:t>уміння</a:t>
            </a:r>
            <a:r>
              <a:rPr lang="cs-CZ" dirty="0">
                <a:effectLst/>
              </a:rPr>
              <a:t> в місцевій економіці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cs-CZ" dirty="0">
                <a:effectLst/>
              </a:rPr>
              <a:t>стале землекористування та рішення</a:t>
            </a:r>
            <a:r>
              <a:rPr lang="uk-UA" dirty="0">
                <a:effectLst/>
              </a:rPr>
              <a:t> щодо природи</a:t>
            </a:r>
            <a:endParaRPr lang="cs-CZ" dirty="0">
              <a:effectLst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cs-CZ" dirty="0">
                <a:effectLst/>
              </a:rPr>
              <a:t>міська мобільність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uk-UA" dirty="0">
                <a:effectLst/>
              </a:rPr>
              <a:t>б</a:t>
            </a:r>
            <a:r>
              <a:rPr lang="cs-CZ" dirty="0">
                <a:effectLst/>
              </a:rPr>
              <a:t>ідність</a:t>
            </a:r>
            <a:r>
              <a:rPr lang="uk-UA" dirty="0">
                <a:effectLst/>
              </a:rPr>
              <a:t> в містах</a:t>
            </a:r>
            <a:endParaRPr lang="cs-CZ" dirty="0">
              <a:effectLst/>
            </a:endParaRPr>
          </a:p>
          <a:p>
            <a:pPr algn="l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4779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8043F3-0C4F-7C2A-6C23-1DD194E78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96" y="365126"/>
            <a:ext cx="8431182" cy="1325563"/>
          </a:xfrm>
        </p:spPr>
        <p:txBody>
          <a:bodyPr>
            <a:noAutofit/>
          </a:bodyPr>
          <a:lstStyle/>
          <a:p>
            <a:pPr algn="l" rtl="0"/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Стан і перспективи території ЄС</a:t>
            </a:r>
            <a:r>
              <a:rPr lang="cs-CZ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Основні </a:t>
            </a:r>
            <a:r>
              <a:rPr lang="cs-CZ" sz="4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географічні регіони</a:t>
            </a:r>
            <a:endParaRPr lang="cs-CZ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33AC41FB-DD65-43B5-F7DD-19C40BE435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88001" y="1770025"/>
            <a:ext cx="4533261" cy="488296"/>
          </a:xfrm>
        </p:spPr>
        <p:txBody>
          <a:bodyPr>
            <a:normAutofit fontScale="92500"/>
          </a:bodyPr>
          <a:lstStyle/>
          <a:p>
            <a:pPr algn="l" rtl="0"/>
            <a:r>
              <a:rPr lang="cs-CZ" b="1" u="none" strike="noStrike" baseline="0" dirty="0">
                <a:latin typeface="Arial" panose="020B0604020202020204" pitchFamily="34" charset="0"/>
              </a:rPr>
              <a:t>Центральна та Східна Європа</a:t>
            </a:r>
            <a:endParaRPr lang="cs-CZ" sz="3200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A23BBFD6-EA8D-1B7A-29D8-93E1F2883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337657"/>
            <a:ext cx="4250028" cy="4155217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cs-CZ" dirty="0"/>
              <a:t>Демографічна картина несприятлива: чисельність населення зменшується, сальдо міграції від'ємне</a:t>
            </a:r>
          </a:p>
          <a:p>
            <a:pPr algn="l" rtl="0"/>
            <a:r>
              <a:rPr lang="cs-CZ" dirty="0"/>
              <a:t>Рушійною силою є в основному прямі іноземні інвестиції та експорт до розвинених країн</a:t>
            </a:r>
          </a:p>
          <a:p>
            <a:pPr algn="l" rtl="0"/>
            <a:r>
              <a:rPr lang="cs-CZ" dirty="0"/>
              <a:t>Розвиток відбувається повільно і нерівномірно</a:t>
            </a:r>
          </a:p>
          <a:p>
            <a:pPr algn="l" rtl="0"/>
            <a:r>
              <a:rPr lang="pl-PL" dirty="0"/>
              <a:t>Область є відсталою за транспортною та інформаційно-комунікаційною інфраструктурою</a:t>
            </a:r>
          </a:p>
          <a:p>
            <a:pPr algn="l" rtl="0"/>
            <a:r>
              <a:rPr lang="cs-CZ" dirty="0"/>
              <a:t>Рівень безробіття високий, а дохід домогосподарств нижчий від середнього по ЄС</a:t>
            </a:r>
          </a:p>
          <a:p>
            <a:pPr algn="l" rtl="0"/>
            <a:r>
              <a:rPr lang="cs-CZ" dirty="0"/>
              <a:t>Екологічний ризик</a:t>
            </a:r>
            <a:r>
              <a:rPr lang="uk-UA" dirty="0"/>
              <a:t> </a:t>
            </a:r>
            <a:r>
              <a:rPr lang="cs-CZ" dirty="0"/>
              <a:t>є високим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D95379D-83E3-2A14-5D75-1E295FB154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541"/>
          <a:stretch/>
        </p:blipFill>
        <p:spPr>
          <a:xfrm>
            <a:off x="198343" y="2068410"/>
            <a:ext cx="4250028" cy="442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31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7A0E3F-B406-616E-8495-61B991BF0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36" y="104775"/>
            <a:ext cx="8816720" cy="1104197"/>
          </a:xfrm>
        </p:spPr>
        <p:txBody>
          <a:bodyPr>
            <a:normAutofit fontScale="90000"/>
          </a:bodyPr>
          <a:lstStyle/>
          <a:p>
            <a:pPr algn="l" rtl="0"/>
            <a:r>
              <a:rPr lang="cs-CZ" sz="4900" b="1" dirty="0"/>
              <a:t>2. Рівень (макро)регіонів Європи</a:t>
            </a:r>
            <a:br>
              <a:rPr lang="cs-CZ" b="1" dirty="0"/>
            </a:br>
            <a:r>
              <a:rPr lang="cs-CZ" sz="3100" dirty="0"/>
              <a:t>Спільна стратегія територіального розвитку держав V4+2</a:t>
            </a:r>
            <a:endParaRPr lang="cs-CZ" dirty="0"/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F3F13E44-34BB-FA5D-741B-C7420CA31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294" y="1122362"/>
            <a:ext cx="4254946" cy="958572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cs-CZ" dirty="0"/>
              <a:t>Спільна довгострокова перспектива територіального розвитку країн V4+2</a:t>
            </a:r>
          </a:p>
        </p:txBody>
      </p:sp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8AA7AD02-0C53-D6E1-3A87-18504E3DA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2729" y="2044112"/>
            <a:ext cx="4175453" cy="4559294"/>
          </a:xfrm>
        </p:spPr>
        <p:txBody>
          <a:bodyPr>
            <a:normAutofit fontScale="77500" lnSpcReduction="20000"/>
          </a:bodyPr>
          <a:lstStyle/>
          <a:p>
            <a:pPr marL="0" indent="0" algn="l" rtl="0">
              <a:buNone/>
            </a:pPr>
            <a:r>
              <a:rPr lang="uk-UA" dirty="0"/>
              <a:t>Ціль</a:t>
            </a:r>
            <a:r>
              <a:rPr lang="cs-CZ" dirty="0"/>
              <a:t> полягає в тому, щоб </a:t>
            </a:r>
            <a:r>
              <a:rPr lang="uk-UA" dirty="0"/>
              <a:t>сприяти</a:t>
            </a:r>
            <a:r>
              <a:rPr lang="cs-CZ" dirty="0"/>
              <a:t> динамічному розвитку, який буде менш вразливим і більш стійким до можливих економічних потрясінь. Слід враховувати поліцентричний розвиток на національному, регіональному та макрорегіональний</a:t>
            </a:r>
            <a:r>
              <a:rPr lang="uk-UA" dirty="0"/>
              <a:t> </a:t>
            </a:r>
            <a:r>
              <a:rPr lang="cs-CZ" dirty="0"/>
              <a:t>рівн</a:t>
            </a:r>
            <a:r>
              <a:rPr lang="uk-UA" dirty="0" err="1"/>
              <a:t>ях</a:t>
            </a:r>
            <a:r>
              <a:rPr lang="cs-CZ" dirty="0"/>
              <a:t>. Головним поштовхом для економічного розвитку, територіальної згуртованості та співпраці на європейському рівні </a:t>
            </a:r>
            <a:r>
              <a:rPr lang="uk-UA" dirty="0"/>
              <a:t>повинно</a:t>
            </a:r>
            <a:r>
              <a:rPr lang="cs-CZ" dirty="0"/>
              <a:t> </a:t>
            </a:r>
            <a:r>
              <a:rPr lang="uk-UA" dirty="0"/>
              <a:t>бути</a:t>
            </a:r>
            <a:r>
              <a:rPr lang="cs-CZ" dirty="0"/>
              <a:t> зміцнення взаємовигідних зв’язків між столичними та міськими регіонами та між великими </a:t>
            </a:r>
            <a:r>
              <a:rPr lang="uk-UA" dirty="0"/>
              <a:t>і</a:t>
            </a:r>
            <a:r>
              <a:rPr lang="cs-CZ" dirty="0"/>
              <a:t> середніми містами.</a:t>
            </a:r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F5E0E838-B6E9-0B6D-AA51-85DF32293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endParaRPr lang="cs-CZ"/>
          </a:p>
        </p:txBody>
      </p:sp>
      <p:sp>
        <p:nvSpPr>
          <p:cNvPr id="15" name="Zástupný obsah 14">
            <a:extLst>
              <a:ext uri="{FF2B5EF4-FFF2-40B4-BE49-F238E27FC236}">
                <a16:creationId xmlns:a16="http://schemas.microsoft.com/office/drawing/2014/main" id="{9686FC61-A913-75AE-5EBE-DE51F38C224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algn="l" rtl="0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FF6EDA0-637D-6D05-B9E1-1D5AE7936D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0003" y="1583237"/>
            <a:ext cx="4329953" cy="5121718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4DEDBFF5-9F30-F26E-C740-0AB7EDA3B9B2}"/>
              </a:ext>
            </a:extLst>
          </p:cNvPr>
          <p:cNvSpPr txBox="1"/>
          <p:nvPr/>
        </p:nvSpPr>
        <p:spPr>
          <a:xfrm>
            <a:off x="1271760" y="6383893"/>
            <a:ext cx="3300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cs-CZ" dirty="0"/>
              <a:t>Розвивальні </a:t>
            </a:r>
            <a:r>
              <a:rPr lang="uk-UA" dirty="0"/>
              <a:t>полюси</a:t>
            </a:r>
            <a:r>
              <a:rPr lang="cs-CZ" dirty="0"/>
              <a:t> та осі V4+2</a:t>
            </a:r>
          </a:p>
        </p:txBody>
      </p:sp>
    </p:spTree>
    <p:extLst>
      <p:ext uri="{BB962C8B-B14F-4D97-AF65-F5344CB8AC3E}">
        <p14:creationId xmlns:p14="http://schemas.microsoft.com/office/powerpoint/2010/main" val="3420667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4B83C2CA-C001-6845-AFE9-C8406526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2608"/>
            <a:ext cx="8257600" cy="1325563"/>
          </a:xfrm>
        </p:spPr>
        <p:txBody>
          <a:bodyPr/>
          <a:lstStyle/>
          <a:p>
            <a:pPr algn="l" rtl="0"/>
            <a:r>
              <a:rPr lang="cs-CZ" b="1" dirty="0"/>
              <a:t>3. Державний рівень</a:t>
            </a:r>
            <a:br>
              <a:rPr lang="cs-CZ" dirty="0"/>
            </a:br>
            <a:r>
              <a:rPr lang="cs-CZ" dirty="0"/>
              <a:t>4 основні підходи</a:t>
            </a:r>
            <a:r>
              <a:rPr lang="uk-UA" dirty="0"/>
              <a:t> планування</a:t>
            </a:r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02D8AD44-D752-DA39-C434-55ED1BA75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2640"/>
            <a:ext cx="7886700" cy="5142752"/>
          </a:xfrm>
        </p:spPr>
        <p:txBody>
          <a:bodyPr>
            <a:normAutofit fontScale="92500" lnSpcReduction="10000"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cs-CZ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регіональний економічний підхід</a:t>
            </a:r>
            <a:r>
              <a:rPr lang="uk-UA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просторове планування має дуже широку сферу і також стосується економічних аспектів (наприклад, Франція та частково Португалія)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uk-UA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інтегрований</a:t>
            </a:r>
            <a:r>
              <a:rPr lang="cs-CZ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підхід</a:t>
            </a:r>
            <a:r>
              <a:rPr lang="cs-CZ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територіальне</a:t>
            </a:r>
            <a:r>
              <a:rPr lang="cs-C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планування</a:t>
            </a:r>
            <a:r>
              <a:rPr lang="uk-UA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що</a:t>
            </a:r>
            <a:r>
              <a:rPr lang="cs-C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систематизоване в структурі інших планів і</a:t>
            </a:r>
            <a:r>
              <a:rPr lang="uk-UA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cs-C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передусім, </a:t>
            </a:r>
            <a:r>
              <a:rPr lang="cs-C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контролює координацію на території (Голландія, Німеччина, Австрія та Бельгія, Швеція, Данія, Чехія, Угорщина та Польща)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uk-UA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планування використання території</a:t>
            </a:r>
            <a:r>
              <a:rPr lang="uk-UA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uk-UA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управління землекористуванням</a:t>
            </a:r>
            <a:r>
              <a:rPr lang="cs-C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uk-UA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контроль функціонального </a:t>
            </a:r>
            <a:r>
              <a:rPr lang="uk-UA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використання землі</a:t>
            </a:r>
            <a:r>
              <a:rPr lang="cs-C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та </a:t>
            </a: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його</a:t>
            </a:r>
            <a:r>
              <a:rPr lang="cs-C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змін (Великобританія та Ірландія)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cs-CZ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міський підхід</a:t>
            </a:r>
            <a:r>
              <a:rPr lang="cs-CZ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сильний вплив урбанізму (міський</a:t>
            </a:r>
            <a:r>
              <a:rPr lang="uk-UA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дизайн) як інструмент створення міст, вплив архітектури та акцент на управління будівництвом (Італія</a:t>
            </a: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Греція, частково Франція)</a:t>
            </a:r>
            <a:endParaRPr lang="cs-CZ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4541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5B5626-5F30-57E3-0655-FA555B568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7351"/>
            <a:ext cx="7886700" cy="1325563"/>
          </a:xfrm>
        </p:spPr>
        <p:txBody>
          <a:bodyPr/>
          <a:lstStyle/>
          <a:p>
            <a:pPr algn="l" rtl="0"/>
            <a:r>
              <a:rPr lang="cs-CZ" b="1" dirty="0"/>
              <a:t>3. Державний рівень</a:t>
            </a:r>
            <a:br>
              <a:rPr lang="cs-CZ" dirty="0"/>
            </a:br>
            <a:r>
              <a:rPr lang="cs-CZ" dirty="0"/>
              <a:t>Законодавство - приклади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FC0EEA-2F77-53B3-4BBC-C3B3E6C9D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352" y="1392914"/>
            <a:ext cx="8140998" cy="5241089"/>
          </a:xfrm>
        </p:spPr>
        <p:txBody>
          <a:bodyPr>
            <a:normAutofit lnSpcReduction="10000"/>
          </a:bodyPr>
          <a:lstStyle/>
          <a:p>
            <a:pPr algn="l" rtl="0"/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Німеччина:</a:t>
            </a:r>
            <a:r>
              <a:rPr lang="uk-UA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a typeface="Calibri" panose="020F0502020204030204" pitchFamily="34" charset="0"/>
              </a:rPr>
              <a:t>Федеральний закон про будівництво, центр</a:t>
            </a:r>
            <a:r>
              <a:rPr lang="uk-UA" dirty="0" err="1">
                <a:ea typeface="Calibri" panose="020F0502020204030204" pitchFamily="34" charset="0"/>
              </a:rPr>
              <a:t>ом</a:t>
            </a:r>
            <a:r>
              <a:rPr lang="cs-CZ" dirty="0">
                <a:ea typeface="Calibri" panose="020F0502020204030204" pitchFamily="34" charset="0"/>
              </a:rPr>
              <a:t> </a:t>
            </a:r>
            <a:r>
              <a:rPr lang="uk-UA" dirty="0">
                <a:ea typeface="Calibri" panose="020F0502020204030204" pitchFamily="34" charset="0"/>
              </a:rPr>
              <a:t>територіального </a:t>
            </a:r>
            <a:r>
              <a:rPr lang="cs-CZ" dirty="0">
                <a:ea typeface="Calibri" panose="020F0502020204030204" pitchFamily="34" charset="0"/>
              </a:rPr>
              <a:t>планування </a:t>
            </a:r>
            <a:r>
              <a:rPr lang="uk-UA" dirty="0">
                <a:ea typeface="Calibri" panose="020F0502020204030204" pitchFamily="34" charset="0"/>
              </a:rPr>
              <a:t>виступають</a:t>
            </a:r>
            <a:r>
              <a:rPr lang="cs-CZ" dirty="0">
                <a:ea typeface="Calibri" panose="020F0502020204030204" pitchFamily="34" charset="0"/>
              </a:rPr>
              <a:t> федеральн</a:t>
            </a:r>
            <a:r>
              <a:rPr lang="uk-UA" dirty="0">
                <a:ea typeface="Calibri" panose="020F0502020204030204" pitchFamily="34" charset="0"/>
              </a:rPr>
              <a:t>і</a:t>
            </a:r>
            <a:r>
              <a:rPr lang="cs-CZ" dirty="0">
                <a:ea typeface="Calibri" panose="020F0502020204030204" pitchFamily="34" charset="0"/>
              </a:rPr>
              <a:t> земл</a:t>
            </a:r>
            <a:r>
              <a:rPr lang="uk-UA" dirty="0">
                <a:ea typeface="Calibri" panose="020F0502020204030204" pitchFamily="34" charset="0"/>
              </a:rPr>
              <a:t>і</a:t>
            </a:r>
            <a:r>
              <a:rPr lang="cs-CZ" dirty="0">
                <a:ea typeface="Calibri" panose="020F0502020204030204" pitchFamily="34" charset="0"/>
              </a:rPr>
              <a:t>, </a:t>
            </a:r>
            <a:r>
              <a:rPr lang="uk-UA" dirty="0">
                <a:ea typeface="Calibri" panose="020F0502020204030204" pitchFamily="34" charset="0"/>
              </a:rPr>
              <a:t>що</a:t>
            </a:r>
            <a:r>
              <a:rPr lang="cs-CZ" dirty="0">
                <a:ea typeface="Calibri" panose="020F0502020204030204" pitchFamily="34" charset="0"/>
              </a:rPr>
              <a:t> приймають власне законодавство щодо планування</a:t>
            </a:r>
          </a:p>
          <a:p>
            <a:pPr algn="l" rtl="0"/>
            <a:r>
              <a:rPr lang="cs-CZ" dirty="0">
                <a:effectLst/>
                <a:ea typeface="Calibri" panose="020F0502020204030204" pitchFamily="34" charset="0"/>
              </a:rPr>
              <a:t>Австрія: немає федерального закону про </a:t>
            </a:r>
            <a:r>
              <a:rPr lang="uk-UA" dirty="0">
                <a:effectLst/>
                <a:ea typeface="Calibri" panose="020F0502020204030204" pitchFamily="34" charset="0"/>
              </a:rPr>
              <a:t>територіальне</a:t>
            </a:r>
            <a:r>
              <a:rPr lang="cs-CZ" dirty="0">
                <a:effectLst/>
                <a:ea typeface="Calibri" panose="020F0502020204030204" pitchFamily="34" charset="0"/>
              </a:rPr>
              <a:t> планування, закони у сфері </a:t>
            </a:r>
            <a:r>
              <a:rPr lang="uk-UA" dirty="0">
                <a:effectLst/>
                <a:ea typeface="Calibri" panose="020F0502020204030204" pitchFamily="34" charset="0"/>
              </a:rPr>
              <a:t>територіального</a:t>
            </a:r>
            <a:r>
              <a:rPr lang="cs-CZ" dirty="0">
                <a:effectLst/>
                <a:ea typeface="Calibri" panose="020F0502020204030204" pitchFamily="34" charset="0"/>
              </a:rPr>
              <a:t> планування видаються федеральними землями</a:t>
            </a:r>
          </a:p>
          <a:p>
            <a:pPr algn="l" rtl="0"/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Польща: З</a:t>
            </a:r>
            <a:r>
              <a:rPr lang="cs-CZ" dirty="0">
                <a:effectLst/>
                <a:ea typeface="Calibri" panose="020F0502020204030204" pitchFamily="34" charset="0"/>
              </a:rPr>
              <a:t>ак</a:t>
            </a:r>
            <a:r>
              <a:rPr lang="uk-UA" dirty="0">
                <a:effectLst/>
                <a:ea typeface="Calibri" panose="020F0502020204030204" pitchFamily="34" charset="0"/>
              </a:rPr>
              <a:t>он про територіальне</a:t>
            </a:r>
            <a:r>
              <a:rPr lang="cs-CZ" dirty="0">
                <a:effectLst/>
                <a:ea typeface="Calibri" panose="020F0502020204030204" pitchFamily="34" charset="0"/>
              </a:rPr>
              <a:t> планування та </a:t>
            </a:r>
            <a:r>
              <a:rPr lang="uk-UA" dirty="0">
                <a:effectLst/>
                <a:ea typeface="Calibri" panose="020F0502020204030204" pitchFamily="34" charset="0"/>
              </a:rPr>
              <a:t>розвиток</a:t>
            </a:r>
            <a:endParaRPr lang="cs-CZ" dirty="0">
              <a:effectLst/>
              <a:ea typeface="Calibri" panose="020F0502020204030204" pitchFamily="34" charset="0"/>
            </a:endParaRPr>
          </a:p>
          <a:p>
            <a:pPr algn="l" rtl="0"/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Словаччина:</a:t>
            </a:r>
            <a:r>
              <a:rPr lang="uk-UA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Закон про</a:t>
            </a:r>
            <a:r>
              <a:rPr lang="cs-CZ" dirty="0">
                <a:effectLst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ea typeface="Times New Roman" panose="02020603050405020304" pitchFamily="18" charset="0"/>
              </a:rPr>
              <a:t>територіальне</a:t>
            </a:r>
            <a:r>
              <a:rPr lang="cs-CZ" dirty="0">
                <a:effectLst/>
                <a:ea typeface="Times New Roman" panose="02020603050405020304" pitchFamily="18" charset="0"/>
              </a:rPr>
              <a:t> планування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Чеська Республіка: Закон про </a:t>
            </a:r>
            <a:r>
              <a:rPr lang="uk-UA" dirty="0">
                <a:effectLst/>
                <a:ea typeface="Times New Roman" panose="02020603050405020304" pitchFamily="18" charset="0"/>
              </a:rPr>
              <a:t>територіальне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планування та правила забудови</a:t>
            </a:r>
          </a:p>
          <a:p>
            <a:pPr algn="l" rtl="0"/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389435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497</TotalTime>
  <Words>931</Words>
  <Application>Microsoft Office PowerPoint</Application>
  <PresentationFormat>Экран (4:3)</PresentationFormat>
  <Paragraphs>83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BentonSans-Regular</vt:lpstr>
      <vt:lpstr>Calibri</vt:lpstr>
      <vt:lpstr>Calibri Light</vt:lpstr>
      <vt:lpstr>Times New Roman</vt:lpstr>
      <vt:lpstr>Motiv Office</vt:lpstr>
      <vt:lpstr>Територіальне планування</vt:lpstr>
      <vt:lpstr>Що ми розуміємо під терміном територіальне планування</vt:lpstr>
      <vt:lpstr>Територіальне планування як ієрархічна система документів</vt:lpstr>
      <vt:lpstr>1. Рівень ЄС Територіальна агенда ЄС 2020</vt:lpstr>
      <vt:lpstr>1. Рівень ЄС Тема «Міська агенда» в ЄС</vt:lpstr>
      <vt:lpstr>Стан і перспективи території ЄС  Основні географічні регіони</vt:lpstr>
      <vt:lpstr>2. Рівень (макро)регіонів Європи Спільна стратегія територіального розвитку держав V4+2</vt:lpstr>
      <vt:lpstr>3. Державний рівень 4 основні підходи планування</vt:lpstr>
      <vt:lpstr>3. Державний рівень Законодавство - приклади</vt:lpstr>
      <vt:lpstr>Завдання 1: Чи є в Україні національне законодавство щодо територіального планування? Якщо так, то як називається закон і з якого періоду часу почав застосовуватись?</vt:lpstr>
      <vt:lpstr>3. Державний рівень – приклади документів </vt:lpstr>
      <vt:lpstr>4. Рівень регіонів/країн/областей - приклад Плану земельного сектору Нижньої Австрії</vt:lpstr>
      <vt:lpstr>4. Рівень регіонів/країн/областей</vt:lpstr>
      <vt:lpstr>Презентация PowerPoint</vt:lpstr>
      <vt:lpstr>4. Рівень регіонів/країн/областей Принципи територіального розвитку регіону масштаб 1:100 000</vt:lpstr>
      <vt:lpstr>5. Рівень району (лише в деяких країнах)</vt:lpstr>
      <vt:lpstr>6. Рівень міста та села Просторові плани</vt:lpstr>
      <vt:lpstr>Презентация PowerPoint</vt:lpstr>
      <vt:lpstr>Презентация PowerPoint</vt:lpstr>
      <vt:lpstr>7. Рівень (розвитку) місцевості - приклади План регулювання Бенсгайму, Німеччина</vt:lpstr>
      <vt:lpstr>Презентация PowerPoint</vt:lpstr>
      <vt:lpstr>Завдання 2: Які рівні територіальних документів використовуються в Україні? Як називаються ці документи і про що йдеться? Будь ласка, наведіть кілька прикладів.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Územní plánování</dc:title>
  <dc:creator>Silhankova, Vladimira</dc:creator>
  <cp:lastModifiedBy>Тетяна Вікторівна Давидюк</cp:lastModifiedBy>
  <cp:revision>24</cp:revision>
  <dcterms:created xsi:type="dcterms:W3CDTF">2023-07-26T10:13:33Z</dcterms:created>
  <dcterms:modified xsi:type="dcterms:W3CDTF">2024-09-21T14:16:38Z</dcterms:modified>
</cp:coreProperties>
</file>