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1" r:id="rId5"/>
    <p:sldId id="279" r:id="rId6"/>
    <p:sldId id="263" r:id="rId7"/>
    <p:sldId id="280" r:id="rId8"/>
    <p:sldId id="281" r:id="rId9"/>
    <p:sldId id="282" r:id="rId10"/>
    <p:sldId id="283" r:id="rId11"/>
    <p:sldId id="264" r:id="rId12"/>
    <p:sldId id="285" r:id="rId13"/>
    <p:sldId id="265" r:id="rId14"/>
    <p:sldId id="266" r:id="rId15"/>
    <p:sldId id="267" r:id="rId16"/>
    <p:sldId id="268" r:id="rId17"/>
    <p:sldId id="284" r:id="rId18"/>
    <p:sldId id="288" r:id="rId19"/>
    <p:sldId id="286" r:id="rId20"/>
    <p:sldId id="28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3B52B-7F6E-4235-A4E1-B5337A1F5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44D768-78CE-43C4-B732-371C92804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E09EBB-5581-4598-AFBA-7DD454AB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A7965-69FC-4D91-9F9A-4F31CA93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390EB5-C0A3-48B6-B737-3F344227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1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06D86-84B2-4D41-8A45-0666836B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79682F-5B0C-46AC-AD2E-68F094F66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E46007-34FE-45E5-A684-FE65724A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169C51-12D0-4747-9417-877E5C5C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F311FC-E3A0-4E2E-856F-DAF51815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91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3E898A-98AE-4A2F-BC7F-706355CA4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13AD5B-F02D-4CE2-9619-A4CB8AA6E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2AC754-0BC7-4BB0-A3E5-837CEE75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43642-AC37-42F1-AC7C-548B5402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885AFB-BF8E-4EFE-9EB8-BE6944A7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0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24476-75FD-4797-9C5F-B0D309A5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D29422-686B-4DB1-8282-B5E4D4B7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8FA7ED-5858-4AA0-86E3-CBD48030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56988B-94BC-4E49-A0D7-4DDB02BB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E251F4-56E1-435D-931A-B34507F3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C1C71-FCF4-45EA-A71B-3F27540B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281770-88F8-438A-AD37-47B4B3471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6D871-3565-4693-BF7B-52CB9CFA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031DE8-7E53-448F-B692-4C6ABDB4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28F3BF-8BF4-489E-9FDA-7C5B8578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23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EF95A-A65A-4D2F-AFDC-C3B49C39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3C6979-A875-45F2-9F59-B1A389ACD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43BAAE-7743-4E41-9E1C-5EFA85545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D317FE-EFC4-49B9-AF27-7BD4C1E4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350C69-E24D-4070-845E-3114E948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C02558-070B-4443-BD48-A9F130FC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5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C9DBC-37CE-4BB4-B5D6-60429D99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5C6B2C-F875-4195-A5A0-CCE85DDF3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BD3BAB-38A8-4C8D-A5AD-E61A984AB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3C73609-F72E-41B7-8794-E29D55BAD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604244-77A0-4624-ABDB-FE1E1F1B1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377DD2-172B-4B57-999F-2CB1682B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189DF7-05BB-444A-A95B-A1509C3C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D001E1-C526-4D22-92C2-F5C7659E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8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6BACB-043F-47BC-BA14-E11B5E1B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00A961-D7DA-4DD0-A6BD-C156352C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8A8099-C7D5-42E4-8ED3-D73133B7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6EC924-A524-4CDA-A801-7A57B39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6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01D5AA-2FD1-49DD-999A-3EE3FCF0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88E7AB-3BF0-4576-9935-2AE6F8EB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1D90C-3E19-4ACB-A3DE-73D1EFD4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4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3EF08-186B-4085-BCCD-765D7B58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56462C-C9EE-4E03-934B-267E260A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5CCFDC7-5A55-4F52-ACA7-E1480C19D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5A61B1-7EC7-4F0E-8C43-39A9254F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BB7C06-2F61-4CC3-9648-D10A7E0C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5F4048-BC3E-4521-B98D-FFD45A9C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28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C8697-485F-41E6-B52B-F2F3E468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A4489F-FE22-4E8A-9EFD-5F820B1CA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A61B09-5371-4DF2-8ED4-FFF633BE7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6EF86D-3B90-4E9B-8021-17BDE33C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370456-0947-4144-9A55-87BAFA49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0F552D-10E1-49C9-BCA3-A9942C71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8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6ED77-D650-4322-9F0B-EF0D1BA8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F8D9C2-84EB-4695-BEC5-AA30B9D7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271435-3C01-4DBF-897F-BAAF6D7D3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7233-F964-464A-B71D-B1B676EAFDBE}" type="datetimeFigureOut">
              <a:rPr lang="cs-CZ" smtClean="0"/>
              <a:t>22.09.2024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E56331-C4AB-4EC5-AFD0-BA1A48DA2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54DCA6-51F5-4299-B6F0-5D34775E3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14C1-C850-43C8-A1F2-7F503BDAF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56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E0560-0160-4C36-A172-B1B31E9F8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72" y="712694"/>
            <a:ext cx="9144000" cy="3214681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досвіду щодо планування розвитку та оновлення міст України</a:t>
            </a:r>
            <a:b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території та формулювання бачення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(візії)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54DDF4-1B46-4717-9FEE-F304BB92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8661" y="6007698"/>
            <a:ext cx="3620450" cy="652181"/>
          </a:xfrm>
        </p:spPr>
        <p:txBody>
          <a:bodyPr>
            <a:noAutofit/>
          </a:bodyPr>
          <a:lstStyle/>
          <a:p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uk-UA" sz="1800" i="1">
                <a:latin typeface="Arial" panose="020B0604020202020204" pitchFamily="34" charset="0"/>
                <a:cs typeface="Arial" panose="020B0604020202020204" pitchFamily="34" charset="0"/>
              </a:rPr>
              <a:t>Мартін Машталка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ser picture">
            <a:extLst>
              <a:ext uri="{FF2B5EF4-FFF2-40B4-BE49-F238E27FC236}">
                <a16:creationId xmlns:a16="http://schemas.microsoft.com/office/drawing/2014/main" id="{B53363D7-B6A0-852E-3745-2117C80B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46" y="3275246"/>
            <a:ext cx="2033588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66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71" y="1825625"/>
            <a:ext cx="10647829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абревіатура з початкових літер англійських назв окремих факторів</a:t>
            </a:r>
            <a:r>
              <a:rPr lang="cs-CZ" dirty="0"/>
              <a:t>:</a:t>
            </a:r>
          </a:p>
          <a:p>
            <a:pPr lvl="1" algn="just"/>
            <a:r>
              <a:rPr lang="cs-CZ" sz="2800" dirty="0"/>
              <a:t>Strengths - </a:t>
            </a:r>
            <a:r>
              <a:rPr lang="uk-UA" sz="2800" dirty="0"/>
              <a:t>сильні сторони, тобто те, в чому компанія хороша</a:t>
            </a:r>
          </a:p>
          <a:p>
            <a:pPr lvl="1" algn="just"/>
            <a:r>
              <a:rPr lang="cs-CZ" sz="2800" dirty="0"/>
              <a:t>Weaknesses - </a:t>
            </a:r>
            <a:r>
              <a:rPr lang="uk-UA" sz="2800" dirty="0"/>
              <a:t>слабкі сторони, тобто чим вона погана</a:t>
            </a:r>
          </a:p>
          <a:p>
            <a:pPr lvl="1" algn="just"/>
            <a:r>
              <a:rPr lang="cs-CZ" sz="2800" dirty="0"/>
              <a:t>Opportunities - </a:t>
            </a:r>
            <a:r>
              <a:rPr lang="uk-UA" sz="2800" dirty="0"/>
              <a:t>можливості, тобто те, що можна використати</a:t>
            </a:r>
          </a:p>
          <a:p>
            <a:pPr lvl="1" algn="just"/>
            <a:r>
              <a:rPr lang="cs-CZ" sz="2800" dirty="0"/>
              <a:t>Threats - </a:t>
            </a:r>
            <a:r>
              <a:rPr lang="uk-UA" sz="2800" dirty="0"/>
              <a:t>загрози, тобто те, чого слід остерігатися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E68153-2B13-F4D1-A2CF-F7142C37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58" t="28112" r="27431" b="31999"/>
          <a:stretch/>
        </p:blipFill>
        <p:spPr>
          <a:xfrm>
            <a:off x="7437120" y="4071090"/>
            <a:ext cx="451104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688"/>
            <a:ext cx="10515600" cy="5132045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універсальний і один з аналітичних методів, що найбільш часто використовуються</a:t>
            </a:r>
          </a:p>
          <a:p>
            <a:pPr algn="just"/>
            <a:r>
              <a:rPr lang="uk-UA" dirty="0"/>
              <a:t>його використання на практиці дуже широке</a:t>
            </a:r>
          </a:p>
          <a:p>
            <a:pPr algn="just"/>
            <a:r>
              <a:rPr lang="uk-UA" dirty="0"/>
              <a:t>в першу чергу, він був розроблений для оцінки всієї компанії (для стратегічного управління та прийняття рішень), але його можна використовувати майже для будь-чого, наприклад, для особистої оцінки людей під час співбесіди, для компанії в цілому або для окремих територій, продукції чи іншого призначення тощо.</a:t>
            </a:r>
          </a:p>
          <a:p>
            <a:pPr algn="just"/>
            <a:r>
              <a:rPr lang="uk-UA" dirty="0"/>
              <a:t>є частиною управління ризиками (впливає на ключові джерела ризиків (загроз), допомагає їх усвідомлювати та, можливо, розробляти контрзаходи)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45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суть полягає в тому, щоб визначити ключові сильні та слабкі сторони, тобто в чому компанія (або її частина) хороша, а в чому – погана,</a:t>
            </a:r>
          </a:p>
          <a:p>
            <a:pPr algn="just"/>
            <a:r>
              <a:rPr lang="uk-UA" dirty="0"/>
              <a:t>важливо знати ключові можливості та загрози, які існують навколо організації,</a:t>
            </a:r>
          </a:p>
          <a:p>
            <a:pPr algn="just"/>
            <a:r>
              <a:rPr lang="uk-UA" dirty="0"/>
              <a:t>метою </a:t>
            </a:r>
            <a:r>
              <a:rPr lang="cs-CZ" dirty="0"/>
              <a:t>SWOT-</a:t>
            </a:r>
            <a:r>
              <a:rPr lang="uk-UA" dirty="0"/>
              <a:t>аналізу є виявлення та подальше обмеження слабких сторін, підтримка сильних сторін, пошук нових можливостей і визначення загроз,</a:t>
            </a:r>
          </a:p>
          <a:p>
            <a:pPr algn="just"/>
            <a:r>
              <a:rPr lang="uk-UA" dirty="0"/>
              <a:t>організація повинна використовувати можливості, які пропонуються, і мати можливість запобігати загрозам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9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– процес розробки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зосередитися на ключових і важливих речах. Довгий список з низкою неважливих речей буде тільки відволікати.</a:t>
            </a:r>
          </a:p>
          <a:p>
            <a:pPr algn="just"/>
            <a:r>
              <a:rPr lang="uk-UA" dirty="0"/>
              <a:t>включати лише факти та об’єктивні фактори, а не припущення чи спекуляції. Лише речі, які так чи інакше піддаються вимірюванню чи дозволяють на чомусь зробити акцент.</a:t>
            </a:r>
          </a:p>
          <a:p>
            <a:pPr algn="just"/>
            <a:r>
              <a:rPr lang="uk-UA" dirty="0"/>
              <a:t>використовувати переваги командної роботи та думки інших. Важливість і об'єктивність підтвердять ваші колеги - вагу мають лише ті речі, в яких ви погоджуєтеся з кількома людьми.</a:t>
            </a:r>
          </a:p>
          <a:p>
            <a:pPr algn="just"/>
            <a:r>
              <a:rPr lang="uk-UA" dirty="0"/>
              <a:t>розбийте фактори на 4 </a:t>
            </a:r>
            <a:r>
              <a:rPr lang="cs-CZ" dirty="0"/>
              <a:t>SWOT</a:t>
            </a:r>
            <a:r>
              <a:rPr lang="uk-UA" dirty="0"/>
              <a:t> квадранти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23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1870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оцінити, що з ним робити. Шукайте способи скористатися своєю ситуацією або покращити її. Для цього використовуйте наступну оцінку між квадрантами - це ключ до правильного визначення SWOT-аналізу, оскільки він допоможе визначити стратегію впровадження подальших заходів</a:t>
            </a:r>
            <a:r>
              <a:rPr lang="cs-CZ" dirty="0"/>
              <a:t>.</a:t>
            </a:r>
          </a:p>
          <a:p>
            <a:pPr lvl="1" algn="just"/>
            <a:r>
              <a:rPr lang="cs-CZ" sz="2800" dirty="0">
                <a:solidFill>
                  <a:srgbClr val="FF0000"/>
                </a:solidFill>
              </a:rPr>
              <a:t>S-O </a:t>
            </a:r>
            <a:r>
              <a:rPr lang="uk-UA" sz="2800" dirty="0">
                <a:solidFill>
                  <a:srgbClr val="FF0000"/>
                </a:solidFill>
              </a:rPr>
              <a:t>оцінка</a:t>
            </a:r>
            <a:r>
              <a:rPr lang="cs-CZ" sz="2800" dirty="0">
                <a:solidFill>
                  <a:srgbClr val="FF0000"/>
                </a:solidFill>
              </a:rPr>
              <a:t> - </a:t>
            </a:r>
            <a:r>
              <a:rPr lang="ru-RU" sz="2800" dirty="0"/>
              <a:t>як </a:t>
            </a:r>
            <a:r>
              <a:rPr lang="uk-UA" sz="2800" dirty="0"/>
              <a:t>використовувати сильні сторони, щоб скористатися можливостями ринку</a:t>
            </a:r>
            <a:r>
              <a:rPr lang="cs-CZ" sz="2800" dirty="0"/>
              <a:t>? </a:t>
            </a:r>
            <a:endParaRPr lang="cs-CZ" sz="2800" dirty="0">
              <a:solidFill>
                <a:srgbClr val="FF0000"/>
              </a:solidFill>
            </a:endParaRPr>
          </a:p>
          <a:p>
            <a:pPr lvl="1" algn="just"/>
            <a:r>
              <a:rPr lang="cs-CZ" sz="2800" dirty="0">
                <a:solidFill>
                  <a:srgbClr val="FF0000"/>
                </a:solidFill>
              </a:rPr>
              <a:t>W-O </a:t>
            </a:r>
            <a:r>
              <a:rPr lang="uk-UA" sz="2800" dirty="0">
                <a:solidFill>
                  <a:srgbClr val="FF0000"/>
                </a:solidFill>
              </a:rPr>
              <a:t>оцінка</a:t>
            </a:r>
            <a:r>
              <a:rPr lang="cs-CZ" sz="2800" dirty="0">
                <a:solidFill>
                  <a:srgbClr val="FF0000"/>
                </a:solidFill>
              </a:rPr>
              <a:t> - </a:t>
            </a:r>
            <a:r>
              <a:rPr lang="uk-UA" sz="2800" dirty="0"/>
              <a:t>як скористатися можливостями для усунення або зменшення наших слабких сторін</a:t>
            </a:r>
            <a:r>
              <a:rPr lang="cs-CZ" sz="2800" dirty="0"/>
              <a:t>? </a:t>
            </a:r>
          </a:p>
          <a:p>
            <a:pPr lvl="1" algn="just"/>
            <a:r>
              <a:rPr lang="cs-CZ" sz="2800" dirty="0">
                <a:solidFill>
                  <a:srgbClr val="FF0000"/>
                </a:solidFill>
              </a:rPr>
              <a:t>S-T </a:t>
            </a:r>
            <a:r>
              <a:rPr lang="uk-UA" sz="2800" dirty="0">
                <a:solidFill>
                  <a:srgbClr val="FF0000"/>
                </a:solidFill>
              </a:rPr>
              <a:t>оцінка</a:t>
            </a:r>
            <a:r>
              <a:rPr lang="cs-CZ" sz="2800" dirty="0">
                <a:solidFill>
                  <a:srgbClr val="FF0000"/>
                </a:solidFill>
              </a:rPr>
              <a:t> - </a:t>
            </a:r>
            <a:r>
              <a:rPr lang="uk-UA" sz="2800" dirty="0"/>
              <a:t>як скористатися сильними сторонами для запобігання загрозам</a:t>
            </a:r>
            <a:r>
              <a:rPr lang="cs-CZ" sz="2800" dirty="0"/>
              <a:t>? </a:t>
            </a:r>
            <a:endParaRPr lang="cs-CZ" sz="2800" dirty="0">
              <a:solidFill>
                <a:srgbClr val="FF0000"/>
              </a:solidFill>
            </a:endParaRPr>
          </a:p>
          <a:p>
            <a:pPr lvl="1" algn="just"/>
            <a:r>
              <a:rPr lang="cs-CZ" sz="2800" dirty="0">
                <a:solidFill>
                  <a:srgbClr val="FF0000"/>
                </a:solidFill>
              </a:rPr>
              <a:t>W-T </a:t>
            </a:r>
            <a:r>
              <a:rPr lang="uk-UA" sz="2800" dirty="0">
                <a:solidFill>
                  <a:srgbClr val="FF0000"/>
                </a:solidFill>
              </a:rPr>
              <a:t>оцінка</a:t>
            </a:r>
            <a:r>
              <a:rPr lang="cs-CZ" sz="2800" dirty="0">
                <a:solidFill>
                  <a:srgbClr val="FF0000"/>
                </a:solidFill>
              </a:rPr>
              <a:t> - </a:t>
            </a:r>
            <a:r>
              <a:rPr lang="uk-UA" sz="2800" dirty="0"/>
              <a:t>як зменшити загрози щодо наших слабких сторін</a:t>
            </a:r>
            <a:r>
              <a:rPr lang="cs-CZ" sz="2800" dirty="0"/>
              <a:t>?</a:t>
            </a:r>
          </a:p>
          <a:p>
            <a:pPr marL="457200" lvl="1" indent="0" algn="just">
              <a:buNone/>
            </a:pPr>
            <a:endParaRPr lang="cs-CZ" sz="28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B6269C1-E5B2-214A-E1E6-2E737034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– процес розробки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25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універсальний аналітичний метод, який використовується для оцінки внутрішніх і зовнішніх факторів, що впливають на успіх компанії або конкретного проекту (наприклад, нового виду продукції або послуги)</a:t>
            </a:r>
          </a:p>
          <a:p>
            <a:pPr algn="just"/>
            <a:r>
              <a:rPr lang="uk-UA" dirty="0"/>
              <a:t>найчастіше використовується як ситуаційний аналіз у стратегічному менеджменті та маркетингу</a:t>
            </a:r>
          </a:p>
          <a:p>
            <a:pPr algn="just"/>
            <a:r>
              <a:rPr lang="uk-UA" dirty="0"/>
              <a:t>автором є Альберт </a:t>
            </a:r>
            <a:r>
              <a:rPr lang="uk-UA" dirty="0" err="1"/>
              <a:t>Хамфрі</a:t>
            </a:r>
            <a:r>
              <a:rPr lang="uk-UA" dirty="0"/>
              <a:t>, який розробив його в 1960-х роках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3358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- завдання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підготуйте свій SWOT-аналіз для міста, де ви живете чи працюєте</a:t>
            </a:r>
          </a:p>
          <a:p>
            <a:pPr algn="just"/>
            <a:r>
              <a:rPr lang="uk-UA" sz="2400" dirty="0"/>
              <a:t>визначте 2-5 пункти для кожного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175060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бачення (візії)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якими б ми хотіли бути в довгостроковій перспективі</a:t>
            </a:r>
          </a:p>
          <a:p>
            <a:pPr algn="just"/>
            <a:r>
              <a:rPr lang="uk-UA" dirty="0"/>
              <a:t>може бути реалізоване в різних формах</a:t>
            </a:r>
            <a:r>
              <a:rPr lang="ru-RU" dirty="0"/>
              <a:t>:</a:t>
            </a:r>
            <a:endParaRPr lang="cs-CZ" dirty="0"/>
          </a:p>
          <a:p>
            <a:pPr lvl="1" algn="just"/>
            <a:r>
              <a:rPr lang="uk-UA" sz="2800" dirty="0"/>
              <a:t>суцільний текст</a:t>
            </a:r>
          </a:p>
          <a:p>
            <a:pPr lvl="1" algn="just"/>
            <a:r>
              <a:rPr lang="uk-UA" sz="2800" dirty="0"/>
              <a:t>одне речення</a:t>
            </a:r>
          </a:p>
          <a:p>
            <a:pPr lvl="1" algn="just"/>
            <a:r>
              <a:rPr lang="ru-RU" sz="2800" dirty="0"/>
              <a:t>слоган / логотип</a:t>
            </a:r>
          </a:p>
          <a:p>
            <a:pPr lvl="1" algn="just"/>
            <a:r>
              <a:rPr lang="uk-UA" sz="2800" dirty="0"/>
              <a:t>розповідь</a:t>
            </a:r>
          </a:p>
        </p:txBody>
      </p:sp>
    </p:spTree>
    <p:extLst>
      <p:ext uri="{BB962C8B-B14F-4D97-AF65-F5344CB8AC3E}">
        <p14:creationId xmlns:p14="http://schemas.microsoft.com/office/powerpoint/2010/main" val="134253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бачення (візії)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Спробуєте сформулювати його до наступного разу (п'ятниці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609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території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«тверді» дані</a:t>
            </a:r>
          </a:p>
          <a:p>
            <a:pPr lvl="1" algn="just"/>
            <a:r>
              <a:rPr lang="uk-UA" dirty="0"/>
              <a:t>статистичні дані</a:t>
            </a:r>
          </a:p>
          <a:p>
            <a:pPr lvl="1" algn="just"/>
            <a:r>
              <a:rPr lang="uk-UA" dirty="0"/>
              <a:t>технічні дані</a:t>
            </a:r>
          </a:p>
          <a:p>
            <a:pPr lvl="1" algn="just"/>
            <a:r>
              <a:rPr lang="uk-UA" dirty="0"/>
              <a:t>демографічні дані</a:t>
            </a:r>
          </a:p>
          <a:p>
            <a:pPr lvl="1" algn="just"/>
            <a:r>
              <a:rPr lang="uk-UA" dirty="0"/>
              <a:t>економічні дані</a:t>
            </a:r>
          </a:p>
          <a:p>
            <a:pPr algn="just"/>
            <a:r>
              <a:rPr lang="uk-UA" dirty="0"/>
              <a:t>«м'які» дані</a:t>
            </a:r>
          </a:p>
          <a:p>
            <a:pPr lvl="1" algn="just"/>
            <a:r>
              <a:rPr lang="uk-UA" dirty="0"/>
              <a:t>анкетні опитування</a:t>
            </a:r>
          </a:p>
          <a:p>
            <a:pPr lvl="1" algn="just"/>
            <a:r>
              <a:rPr lang="uk-UA" dirty="0"/>
              <a:t>інтерв'ю</a:t>
            </a:r>
          </a:p>
          <a:p>
            <a:pPr lvl="1" algn="just"/>
            <a:r>
              <a:rPr lang="uk-UA" dirty="0"/>
              <a:t>подальша робота з громадськістю</a:t>
            </a:r>
            <a:endParaRPr lang="cs-CZ" dirty="0"/>
          </a:p>
          <a:p>
            <a:pPr lvl="1" algn="just"/>
            <a:endParaRPr lang="cs-CZ" sz="2800" dirty="0"/>
          </a:p>
          <a:p>
            <a:pPr lvl="1"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776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карти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pPr algn="just"/>
            <a:r>
              <a:rPr lang="uk-UA" sz="1800" dirty="0"/>
              <a:t>підвид розумових </a:t>
            </a:r>
            <a:r>
              <a:rPr lang="ru-RU" sz="1800" dirty="0"/>
              <a:t>карт</a:t>
            </a:r>
          </a:p>
          <a:p>
            <a:pPr algn="just"/>
            <a:r>
              <a:rPr lang="uk-UA" sz="1800" dirty="0"/>
              <a:t>інструмент для активного залучення громадян до збору думок про населені пункти, в яких вони проживають</a:t>
            </a:r>
          </a:p>
          <a:p>
            <a:pPr algn="just"/>
            <a:r>
              <a:rPr lang="uk-UA" sz="1800" dirty="0"/>
              <a:t>засоби</a:t>
            </a:r>
            <a:r>
              <a:rPr lang="ru-RU" sz="1800" dirty="0"/>
              <a:t> </a:t>
            </a:r>
            <a:r>
              <a:rPr lang="uk-UA" sz="1800" dirty="0"/>
              <a:t>планування участі</a:t>
            </a:r>
          </a:p>
          <a:p>
            <a:pPr algn="just"/>
            <a:r>
              <a:rPr lang="uk-UA" sz="1800" dirty="0"/>
              <a:t>загальні питання</a:t>
            </a:r>
            <a:endParaRPr lang="cs-CZ" sz="1800" dirty="0"/>
          </a:p>
          <a:p>
            <a:pPr lvl="1" algn="just"/>
            <a:r>
              <a:rPr lang="uk-UA" sz="1800" dirty="0"/>
              <a:t>де Вам добре</a:t>
            </a:r>
          </a:p>
          <a:p>
            <a:pPr lvl="1" algn="just"/>
            <a:r>
              <a:rPr lang="uk-UA" sz="1800" dirty="0"/>
              <a:t>чим Ви пишаєтесь в місті?</a:t>
            </a:r>
          </a:p>
          <a:p>
            <a:pPr lvl="1" algn="just"/>
            <a:r>
              <a:rPr lang="uk-UA" sz="1800" dirty="0"/>
              <a:t>де Ви, зазвичай, займаєтесь спортом</a:t>
            </a:r>
          </a:p>
          <a:p>
            <a:pPr lvl="1" algn="just"/>
            <a:r>
              <a:rPr lang="uk-UA" sz="1800" dirty="0"/>
              <a:t>де Ви проводите свій вільний час</a:t>
            </a:r>
          </a:p>
          <a:p>
            <a:pPr lvl="1" algn="just"/>
            <a:r>
              <a:rPr lang="uk-UA" sz="1800" dirty="0"/>
              <a:t>де відчуваєте себе в безпеці </a:t>
            </a:r>
            <a:r>
              <a:rPr lang="cs-CZ" sz="1800" dirty="0"/>
              <a:t>…</a:t>
            </a:r>
          </a:p>
          <a:p>
            <a:pPr algn="just"/>
            <a:r>
              <a:rPr lang="uk-UA" sz="1800" dirty="0"/>
              <a:t>тематичні питання</a:t>
            </a:r>
            <a:endParaRPr lang="cs-CZ" sz="1800" dirty="0"/>
          </a:p>
          <a:p>
            <a:pPr lvl="1" algn="just"/>
            <a:r>
              <a:rPr lang="uk-UA" sz="1800" dirty="0"/>
              <a:t>де у Вас проблеми з паркуванням в місті?</a:t>
            </a:r>
          </a:p>
          <a:p>
            <a:pPr lvl="1" algn="just"/>
            <a:r>
              <a:rPr lang="uk-UA" sz="1800" dirty="0"/>
              <a:t>куди не можна доїхати громадським транспортом?</a:t>
            </a:r>
          </a:p>
          <a:p>
            <a:pPr lvl="1" algn="just"/>
            <a:r>
              <a:rPr lang="uk-UA" sz="1800" dirty="0"/>
              <a:t>на вашу думку, які ділянки </a:t>
            </a:r>
            <a:r>
              <a:rPr lang="uk-UA" sz="1800" dirty="0" err="1"/>
              <a:t>велодоріжок</a:t>
            </a:r>
            <a:r>
              <a:rPr lang="uk-UA" sz="1800" dirty="0"/>
              <a:t> небезпечні?</a:t>
            </a:r>
          </a:p>
          <a:p>
            <a:pPr lvl="1" algn="just"/>
            <a:r>
              <a:rPr lang="uk-UA" sz="1800" dirty="0"/>
              <a:t>яких послуг Вам не вистачає в житловому комплексі</a:t>
            </a:r>
            <a:r>
              <a:rPr lang="ru-RU" sz="1800" dirty="0"/>
              <a:t>?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149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Емоційні карти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D906B4-7A1F-4E1D-A77B-7BBA59F6F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03" y="1842866"/>
            <a:ext cx="5658640" cy="45059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4106D3-9E7A-47F9-A2D6-A8272D340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43" y="0"/>
            <a:ext cx="5830114" cy="31722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E99BAA-F58C-465B-916D-7C611CAA7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896" y="3537393"/>
            <a:ext cx="561100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3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Pocitové mapy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E26432-047E-4C9F-9286-971FDD3A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1" y="0"/>
            <a:ext cx="11273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4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86F1C1D-415D-450E-A692-9F0FD8AE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" y="0"/>
            <a:ext cx="12160155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Pocitové mapy</a:t>
            </a:r>
          </a:p>
        </p:txBody>
      </p:sp>
    </p:spTree>
    <p:extLst>
      <p:ext uri="{BB962C8B-B14F-4D97-AF65-F5344CB8AC3E}">
        <p14:creationId xmlns:p14="http://schemas.microsoft.com/office/powerpoint/2010/main" val="304638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7A5262-2EEF-4ADE-9D81-24AD71E4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Pocitové mapy</a:t>
            </a:r>
          </a:p>
        </p:txBody>
      </p:sp>
    </p:spTree>
    <p:extLst>
      <p:ext uri="{BB962C8B-B14F-4D97-AF65-F5344CB8AC3E}">
        <p14:creationId xmlns:p14="http://schemas.microsoft.com/office/powerpoint/2010/main" val="305487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Pocitové mapy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F97996-392A-4CAD-B01D-75268D082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0"/>
            <a:ext cx="1077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C48-4A0C-456C-8087-829B7B5C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Оцінювання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709DD80-DBFD-44CE-8BA2-F97B3E21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Autofit/>
          </a:bodyPr>
          <a:lstStyle/>
          <a:p>
            <a:r>
              <a:rPr lang="uk-UA" dirty="0"/>
              <a:t>традиційний підхід до управління</a:t>
            </a:r>
          </a:p>
          <a:p>
            <a:r>
              <a:rPr lang="uk-UA" dirty="0"/>
              <a:t>в державному управлінні майже виключно в плануванні територіального розвитку</a:t>
            </a:r>
          </a:p>
          <a:p>
            <a:r>
              <a:rPr lang="uk-UA" dirty="0"/>
              <a:t>використовує SWOT аналіз</a:t>
            </a:r>
          </a:p>
          <a:p>
            <a:r>
              <a:rPr lang="uk-UA" dirty="0"/>
              <a:t>результат інших видів проведеного аналізу</a:t>
            </a:r>
          </a:p>
          <a:p>
            <a:pPr lvl="1"/>
            <a:r>
              <a:rPr lang="uk-UA" sz="2800" dirty="0"/>
              <a:t>територіального</a:t>
            </a:r>
          </a:p>
          <a:p>
            <a:pPr lvl="1"/>
            <a:r>
              <a:rPr lang="uk-UA" sz="2800" dirty="0"/>
              <a:t>технічного</a:t>
            </a:r>
          </a:p>
          <a:p>
            <a:pPr lvl="1"/>
            <a:r>
              <a:rPr lang="uk-UA" sz="2800" dirty="0"/>
              <a:t>економічного</a:t>
            </a:r>
          </a:p>
          <a:p>
            <a:pPr lvl="1"/>
            <a:r>
              <a:rPr lang="uk-UA" sz="2800" dirty="0"/>
              <a:t>соціального</a:t>
            </a:r>
          </a:p>
          <a:p>
            <a:pPr lvl="1"/>
            <a:r>
              <a:rPr lang="uk-UA" sz="2800" dirty="0"/>
              <a:t>демографічного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808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02CA1E60BF9C40AA12B3FB9AA99C41" ma:contentTypeVersion="8" ma:contentTypeDescription="Vytvoří nový dokument" ma:contentTypeScope="" ma:versionID="b32f3485cda92776ea8b7ed149a89c1e">
  <xsd:schema xmlns:xsd="http://www.w3.org/2001/XMLSchema" xmlns:xs="http://www.w3.org/2001/XMLSchema" xmlns:p="http://schemas.microsoft.com/office/2006/metadata/properties" xmlns:ns2="6f5022e0-074f-4447-979f-e5a084ebd473" targetNamespace="http://schemas.microsoft.com/office/2006/metadata/properties" ma:root="true" ma:fieldsID="f3f25bcbf0ee0dd58f6dfb800cfc1307" ns2:_="">
    <xsd:import namespace="6f5022e0-074f-4447-979f-e5a084ebd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022e0-074f-4447-979f-e5a084ebd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7FA5F2-A02B-4A54-BB73-3A3FC35E9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022e0-074f-4447-979f-e5a084ebd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3CDBCA-C9ED-4E60-B604-D5040138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703</Words>
  <Application>Microsoft Office PowerPoint</Application>
  <PresentationFormat>Широкоэкранный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Передача досвіду щодо планування розвитку та оновлення міст України  аналіз території та формулювання бачення (візії)</vt:lpstr>
      <vt:lpstr>Аналіз території</vt:lpstr>
      <vt:lpstr>Емоційні карти</vt:lpstr>
      <vt:lpstr>Емоційні карти</vt:lpstr>
      <vt:lpstr>Pocitové mapy</vt:lpstr>
      <vt:lpstr>Pocitové mapy</vt:lpstr>
      <vt:lpstr>Pocitové mapy</vt:lpstr>
      <vt:lpstr>Pocitové mapy</vt:lpstr>
      <vt:lpstr>Оцінювання</vt:lpstr>
      <vt:lpstr>SWOT аналіз</vt:lpstr>
      <vt:lpstr>SWOT аналіз</vt:lpstr>
      <vt:lpstr>SWOT аналіз</vt:lpstr>
      <vt:lpstr>SWOT аналіз – процес розробки</vt:lpstr>
      <vt:lpstr>SWOT аналіз – процес розробки</vt:lpstr>
      <vt:lpstr>SWOT аналіз</vt:lpstr>
      <vt:lpstr>SWOT аналіз - завдання</vt:lpstr>
      <vt:lpstr>Визначення бачення (візії)</vt:lpstr>
      <vt:lpstr>Визначення бачення (візії)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Komunikační dovednosti</dc:title>
  <dc:creator>Mastalka Martin</dc:creator>
  <cp:lastModifiedBy>Davydiuk, Tetiana</cp:lastModifiedBy>
  <cp:revision>54</cp:revision>
  <dcterms:created xsi:type="dcterms:W3CDTF">2020-09-29T05:21:41Z</dcterms:created>
  <dcterms:modified xsi:type="dcterms:W3CDTF">2024-09-22T14:48:15Z</dcterms:modified>
</cp:coreProperties>
</file>