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3"/>
  </p:sldMasterIdLst>
  <p:sldIdLst>
    <p:sldId id="256" r:id="rId4"/>
    <p:sldId id="278" r:id="rId5"/>
    <p:sldId id="324" r:id="rId6"/>
    <p:sldId id="325" r:id="rId7"/>
    <p:sldId id="327" r:id="rId8"/>
    <p:sldId id="328" r:id="rId9"/>
    <p:sldId id="331" r:id="rId10"/>
    <p:sldId id="271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2" y="4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FDB29-9914-4243-9CE7-F2BD8859CEA5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3062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22503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185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53381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2794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84509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84399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7484-A8BD-436A-BB5A-7F885B6DE27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1080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7063A-9624-41BA-AEDE-E81D40CE332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0213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6894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99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5545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A378AE-E73F-457D-ACD8-9BB5035B858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2160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7853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74F7-6B7B-423F-ACD3-56A8BCF345B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5185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5080C-987E-4F71-B06C-00293644C352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70235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8665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254E0-3D1D-4300-85AC-1BF593628A5D}" type="slidenum">
              <a:rPr lang="cs-CZ" altLang="cs-CZ" smtClean="0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35840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  <p:sldLayoutId id="214748378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2F271AC-7A80-4F60-BE54-3F57362103F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0" y="2416175"/>
            <a:ext cx="12192000" cy="1470025"/>
          </a:xfrm>
        </p:spPr>
        <p:txBody>
          <a:bodyPr/>
          <a:lstStyle/>
          <a:p>
            <a:pPr algn="ctr" eaLnBrk="1" hangingPunct="1">
              <a:defRPr/>
            </a:pPr>
            <a:r>
              <a:rPr lang="uk-UA" altLang="cs-CZ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Формат </a:t>
            </a:r>
            <a:br>
              <a:rPr lang="en-US" altLang="cs-CZ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altLang="cs-CZ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підсумкової презентації</a:t>
            </a:r>
            <a:endParaRPr lang="cs-CZ" altLang="cs-CZ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204C69D-D4C8-327B-A260-0980A4A52F37}"/>
              </a:ext>
            </a:extLst>
          </p:cNvPr>
          <p:cNvSpPr/>
          <p:nvPr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1E80B33-57D2-964B-81A3-828F75870F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3222"/>
            <a:ext cx="3696412" cy="83655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BA27000-95F9-E499-4369-34F7120667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2175" y="223881"/>
            <a:ext cx="2867425" cy="790685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82ACFEB2-223F-540B-5424-79D32EC74B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95762" y="249133"/>
            <a:ext cx="1800476" cy="752580"/>
          </a:xfrm>
          <a:prstGeom prst="rect">
            <a:avLst/>
          </a:prstGeom>
        </p:spPr>
      </p:pic>
      <p:sp>
        <p:nvSpPr>
          <p:cNvPr id="7" name="Podnadpis 2">
            <a:extLst>
              <a:ext uri="{FF2B5EF4-FFF2-40B4-BE49-F238E27FC236}">
                <a16:creationId xmlns:a16="http://schemas.microsoft.com/office/drawing/2014/main" id="{65168DA9-4C9E-CA97-0A80-0217C2837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" y="4114800"/>
            <a:ext cx="11658600" cy="2667000"/>
          </a:xfrm>
        </p:spPr>
        <p:txBody>
          <a:bodyPr>
            <a:normAutofit/>
          </a:bodyPr>
          <a:lstStyle/>
          <a:p>
            <a:pPr algn="ctr"/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1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</a:t>
            </a:r>
            <a:r>
              <a:rPr lang="uk-UA" sz="28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Мартін </a:t>
            </a:r>
            <a:r>
              <a:rPr lang="uk-UA" sz="28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Машталка</a:t>
            </a:r>
            <a:r>
              <a:rPr lang="cs-CZ" sz="11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Ph.D.</a:t>
            </a:r>
          </a:p>
          <a:p>
            <a:pPr algn="ctr"/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ЧТУ в Празі</a:t>
            </a:r>
            <a:endParaRPr lang="cs-CZ" sz="1200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Інституту вищих досліджень імені </a:t>
            </a:r>
            <a:r>
              <a:rPr lang="uk-UA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Масарика</a:t>
            </a:r>
            <a:r>
              <a:rPr lang="uk-UA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Інститут</a:t>
            </a:r>
            <a:r>
              <a:rPr lang="ru-RU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державного </a:t>
            </a:r>
            <a:r>
              <a:rPr lang="ru-RU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управління</a:t>
            </a:r>
            <a:r>
              <a:rPr lang="ru-RU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регіональних</a:t>
            </a:r>
            <a:r>
              <a:rPr lang="ru-RU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наук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martin.mastalka@cvut.cz.cz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cs-CZ" sz="1200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2" descr="User picture">
            <a:extLst>
              <a:ext uri="{FF2B5EF4-FFF2-40B4-BE49-F238E27FC236}">
                <a16:creationId xmlns:a16="http://schemas.microsoft.com/office/drawing/2014/main" id="{C0EA5F74-CCC4-1039-2E19-05C730DA9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886200"/>
            <a:ext cx="1828800" cy="235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BF03-5323-459E-BCB9-89DC1B5D8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9296400" cy="536575"/>
          </a:xfrm>
        </p:spPr>
        <p:txBody>
          <a:bodyPr/>
          <a:lstStyle/>
          <a:p>
            <a:pPr algn="l"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Презентація проекту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" name="Nadpis 1">
            <a:extLst>
              <a:ext uri="{FF2B5EF4-FFF2-40B4-BE49-F238E27FC236}">
                <a16:creationId xmlns:a16="http://schemas.microsoft.com/office/drawing/2014/main" id="{D5BE5F74-2C5B-47BF-2EB7-269BAFEC2769}"/>
              </a:ext>
            </a:extLst>
          </p:cNvPr>
          <p:cNvSpPr txBox="1">
            <a:spLocks/>
          </p:cNvSpPr>
          <p:nvPr/>
        </p:nvSpPr>
        <p:spPr bwMode="auto">
          <a:xfrm>
            <a:off x="1066800" y="1216026"/>
            <a:ext cx="105156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назва проекту</a:t>
            </a:r>
            <a:r>
              <a:rPr lang="ru-RU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,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склад робочої групи,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коротка інформація про місцезнаходження </a:t>
            </a:r>
            <a:r>
              <a:rPr lang="ru-RU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(карта, фото...),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коротка анотація проекту (виходячи з бачення та цілі проекту</a:t>
            </a:r>
            <a:r>
              <a:rPr lang="cs-CZ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BF03-5323-459E-BCB9-89DC1B5D8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9296400" cy="536575"/>
          </a:xfrm>
        </p:spPr>
        <p:txBody>
          <a:bodyPr/>
          <a:lstStyle/>
          <a:p>
            <a:pPr algn="l"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Початковий стан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" name="Nadpis 1">
            <a:extLst>
              <a:ext uri="{FF2B5EF4-FFF2-40B4-BE49-F238E27FC236}">
                <a16:creationId xmlns:a16="http://schemas.microsoft.com/office/drawing/2014/main" id="{D5BE5F74-2C5B-47BF-2EB7-269BAFEC2769}"/>
              </a:ext>
            </a:extLst>
          </p:cNvPr>
          <p:cNvSpPr txBox="1">
            <a:spLocks/>
          </p:cNvSpPr>
          <p:nvPr/>
        </p:nvSpPr>
        <p:spPr bwMode="auto">
          <a:xfrm>
            <a:off x="1066800" y="1216026"/>
            <a:ext cx="105156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опис початкового стану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SWOT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фотографії, карти </a:t>
            </a:r>
            <a:r>
              <a:rPr lang="cs-CZ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69430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BF03-5323-459E-BCB9-89DC1B5D8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9296400" cy="536575"/>
          </a:xfrm>
        </p:spPr>
        <p:txBody>
          <a:bodyPr/>
          <a:lstStyle/>
          <a:p>
            <a:pPr algn="l"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Бачення та наміри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ru-RU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задум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проекту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" name="Nadpis 1">
            <a:extLst>
              <a:ext uri="{FF2B5EF4-FFF2-40B4-BE49-F238E27FC236}">
                <a16:creationId xmlns:a16="http://schemas.microsoft.com/office/drawing/2014/main" id="{D5BE5F74-2C5B-47BF-2EB7-269BAFEC2769}"/>
              </a:ext>
            </a:extLst>
          </p:cNvPr>
          <p:cNvSpPr txBox="1">
            <a:spLocks/>
          </p:cNvSpPr>
          <p:nvPr/>
        </p:nvSpPr>
        <p:spPr bwMode="auto">
          <a:xfrm>
            <a:off x="1066800" y="1216026"/>
            <a:ext cx="105156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бачення проекту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наміри (задуми) проекту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зв'язок між задумом та стратегіями розвитку міста чи навіть регіону</a:t>
            </a:r>
          </a:p>
        </p:txBody>
      </p:sp>
    </p:spTree>
    <p:extLst>
      <p:ext uri="{BB962C8B-B14F-4D97-AF65-F5344CB8AC3E}">
        <p14:creationId xmlns:p14="http://schemas.microsoft.com/office/powerpoint/2010/main" val="2854836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BF03-5323-459E-BCB9-89DC1B5D8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9296400" cy="536575"/>
          </a:xfrm>
        </p:spPr>
        <p:txBody>
          <a:bodyPr/>
          <a:lstStyle/>
          <a:p>
            <a:pPr algn="l"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Ціль (мета) проекту та основні результати</a:t>
            </a:r>
          </a:p>
        </p:txBody>
      </p:sp>
      <p:sp>
        <p:nvSpPr>
          <p:cNvPr id="3075" name="Nadpis 1">
            <a:extLst>
              <a:ext uri="{FF2B5EF4-FFF2-40B4-BE49-F238E27FC236}">
                <a16:creationId xmlns:a16="http://schemas.microsoft.com/office/drawing/2014/main" id="{D5BE5F74-2C5B-47BF-2EB7-269BAFEC2769}"/>
              </a:ext>
            </a:extLst>
          </p:cNvPr>
          <p:cNvSpPr txBox="1">
            <a:spLocks/>
          </p:cNvSpPr>
          <p:nvPr/>
        </p:nvSpPr>
        <p:spPr bwMode="auto">
          <a:xfrm>
            <a:off x="1066800" y="1216026"/>
            <a:ext cx="105156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яка </a:t>
            </a:r>
            <a:r>
              <a:rPr lang="ru-RU" altLang="cs-CZ" sz="2800" dirty="0" err="1">
                <a:solidFill>
                  <a:schemeClr val="tx2"/>
                </a:solidFill>
                <a:latin typeface="Calibri" panose="020F0502020204030204" pitchFamily="34" charset="0"/>
              </a:rPr>
              <a:t>ціль</a:t>
            </a:r>
            <a:r>
              <a:rPr lang="ru-RU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 (мета) проекту?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за допомогою яких основних результатів ми досягнемо цієї цілі (мети)</a:t>
            </a:r>
            <a:r>
              <a:rPr lang="cs-CZ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21846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BF03-5323-459E-BCB9-89DC1B5D8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57201"/>
            <a:ext cx="9296400" cy="536575"/>
          </a:xfrm>
        </p:spPr>
        <p:txBody>
          <a:bodyPr/>
          <a:lstStyle/>
          <a:p>
            <a:pPr algn="l"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Спрощена логічна структура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" name="Nadpis 1">
            <a:extLst>
              <a:ext uri="{FF2B5EF4-FFF2-40B4-BE49-F238E27FC236}">
                <a16:creationId xmlns:a16="http://schemas.microsoft.com/office/drawing/2014/main" id="{D5BE5F74-2C5B-47BF-2EB7-269BAFEC2769}"/>
              </a:ext>
            </a:extLst>
          </p:cNvPr>
          <p:cNvSpPr txBox="1">
            <a:spLocks/>
          </p:cNvSpPr>
          <p:nvPr/>
        </p:nvSpPr>
        <p:spPr bwMode="auto">
          <a:xfrm>
            <a:off x="1066800" y="1216026"/>
            <a:ext cx="1051560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зобразити спрощену логічну структуру проекту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зобразити спрощену часову </a:t>
            </a:r>
            <a:r>
              <a:rPr lang="uk-UA" altLang="cs-CZ" sz="2800" dirty="0" err="1">
                <a:solidFill>
                  <a:schemeClr val="tx2"/>
                </a:solidFill>
                <a:latin typeface="Calibri" panose="020F0502020204030204" pitchFamily="34" charset="0"/>
              </a:rPr>
              <a:t>гармонограму</a:t>
            </a: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 проекту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зобразити спрощену фінансову структуру </a:t>
            </a:r>
            <a:r>
              <a:rPr lang="ru-RU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проекту</a:t>
            </a:r>
            <a:endParaRPr lang="cs-CZ" altLang="cs-CZ" sz="2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72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79BF03-5323-459E-BCB9-89DC1B5D84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04800"/>
            <a:ext cx="9296400" cy="536575"/>
          </a:xfrm>
        </p:spPr>
        <p:txBody>
          <a:bodyPr/>
          <a:lstStyle/>
          <a:p>
            <a:pPr algn="l">
              <a:defRPr/>
            </a:pPr>
            <a:r>
              <a:rPr lang="uk-U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Узагальнимо</a:t>
            </a:r>
            <a:endParaRPr lang="cs-CZ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5" name="Nadpis 1">
            <a:extLst>
              <a:ext uri="{FF2B5EF4-FFF2-40B4-BE49-F238E27FC236}">
                <a16:creationId xmlns:a16="http://schemas.microsoft.com/office/drawing/2014/main" id="{D5BE5F74-2C5B-47BF-2EB7-269BAFEC2769}"/>
              </a:ext>
            </a:extLst>
          </p:cNvPr>
          <p:cNvSpPr txBox="1">
            <a:spLocks/>
          </p:cNvSpPr>
          <p:nvPr/>
        </p:nvSpPr>
        <p:spPr bwMode="auto">
          <a:xfrm>
            <a:off x="1143000" y="1143000"/>
            <a:ext cx="10515600" cy="5029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дотримуйтеся пунктів плану презентації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на </a:t>
            </a: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виступ будете мати 12 хвилин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400" dirty="0">
                <a:solidFill>
                  <a:schemeClr val="tx2"/>
                </a:solidFill>
                <a:latin typeface="Calibri" panose="020F0502020204030204" pitchFamily="34" charset="0"/>
              </a:rPr>
              <a:t>зосередьтесь на цілі проекту, на презентації очікуваних позитивних </a:t>
            </a:r>
            <a:r>
              <a:rPr lang="ru-RU" altLang="cs-CZ" sz="2400" dirty="0" err="1">
                <a:solidFill>
                  <a:schemeClr val="tx2"/>
                </a:solidFill>
                <a:latin typeface="Calibri" panose="020F0502020204030204" pitchFamily="34" charset="0"/>
              </a:rPr>
              <a:t>змін</a:t>
            </a:r>
            <a:endParaRPr lang="cs-CZ" altLang="cs-CZ" sz="2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команду може представляти один член команди, або ж ви можете це робити по черзі</a:t>
            </a:r>
          </a:p>
          <a:p>
            <a:pPr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</a:pP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після презентації в п'ятницю (4.10) завантажте файл з презентацією до завдань в </a:t>
            </a:r>
            <a:r>
              <a:rPr lang="cs-CZ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MS Teams (</a:t>
            </a:r>
            <a:r>
              <a:rPr lang="uk-UA" altLang="cs-CZ" sz="2800" dirty="0">
                <a:solidFill>
                  <a:schemeClr val="tx2"/>
                </a:solidFill>
                <a:latin typeface="Calibri" panose="020F0502020204030204" pitchFamily="34" charset="0"/>
              </a:rPr>
              <a:t>тільки один учасник команди завантажує), в презентації зазначте список осіб, які брали участь у розробці проекту</a:t>
            </a:r>
            <a:endParaRPr lang="cs-CZ" altLang="cs-CZ" sz="2800" dirty="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518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7C4ABCF-D01D-4E88-95FF-582E461F38A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24200" y="1371600"/>
            <a:ext cx="9144000" cy="914400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GOOD LUCK</a:t>
            </a:r>
          </a:p>
        </p:txBody>
      </p:sp>
      <p:pic>
        <p:nvPicPr>
          <p:cNvPr id="40963" name="Picture 4" descr="1194986466653224692smiley110">
            <a:extLst>
              <a:ext uri="{FF2B5EF4-FFF2-40B4-BE49-F238E27FC236}">
                <a16:creationId xmlns:a16="http://schemas.microsoft.com/office/drawing/2014/main" id="{9CA6EF46-9C23-5BD8-181A-98B5D83A7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300" y="1874647"/>
            <a:ext cx="2324100" cy="2316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1AC5BEC-1926-6790-902A-D82DCF83F696}"/>
              </a:ext>
            </a:extLst>
          </p:cNvPr>
          <p:cNvSpPr/>
          <p:nvPr/>
        </p:nvSpPr>
        <p:spPr>
          <a:xfrm>
            <a:off x="0" y="6181810"/>
            <a:ext cx="12268200" cy="8285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698A4BB7-4F7C-B1E8-EBB9-DC987D60607B}"/>
              </a:ext>
            </a:extLst>
          </p:cNvPr>
          <p:cNvSpPr/>
          <p:nvPr/>
        </p:nvSpPr>
        <p:spPr>
          <a:xfrm>
            <a:off x="0" y="0"/>
            <a:ext cx="12192000" cy="1143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A75305A-7D0A-03A8-7687-ADBCC6A715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3222"/>
            <a:ext cx="3696412" cy="836556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F30E3A32-561B-5D8C-09F1-2107FB57B5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2175" y="223881"/>
            <a:ext cx="2867425" cy="79068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95174FC2-8B75-EF90-E693-52E3F97EE8C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5762" y="249133"/>
            <a:ext cx="1800476" cy="752580"/>
          </a:xfrm>
          <a:prstGeom prst="rect">
            <a:avLst/>
          </a:prstGeom>
        </p:spPr>
      </p:pic>
      <p:sp>
        <p:nvSpPr>
          <p:cNvPr id="10" name="Podnadpis 2">
            <a:extLst>
              <a:ext uri="{FF2B5EF4-FFF2-40B4-BE49-F238E27FC236}">
                <a16:creationId xmlns:a16="http://schemas.microsoft.com/office/drawing/2014/main" id="{6A00043B-81C2-58A2-11CB-47032116F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14810"/>
            <a:ext cx="12192000" cy="2667000"/>
          </a:xfrm>
        </p:spPr>
        <p:txBody>
          <a:bodyPr>
            <a:normAutofit/>
          </a:bodyPr>
          <a:lstStyle/>
          <a:p>
            <a:pPr algn="ctr"/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cs-CZ" sz="11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Ing. </a:t>
            </a:r>
            <a:r>
              <a:rPr lang="uk-UA" sz="28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Мартін </a:t>
            </a:r>
            <a:r>
              <a:rPr lang="uk-UA" sz="28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Машталка</a:t>
            </a:r>
            <a:r>
              <a:rPr lang="cs-CZ" sz="11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Ph.D.</a:t>
            </a:r>
          </a:p>
          <a:p>
            <a:pPr algn="ctr"/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cs-CZ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ЧТУ в Празі</a:t>
            </a:r>
            <a:endParaRPr lang="cs-CZ" sz="1200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uk-UA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Інституту вищих досліджень імені </a:t>
            </a:r>
            <a:r>
              <a:rPr lang="uk-UA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Масарика</a:t>
            </a:r>
            <a:r>
              <a:rPr lang="uk-UA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ru-RU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Інститут</a:t>
            </a:r>
            <a:r>
              <a:rPr lang="ru-RU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державного </a:t>
            </a:r>
            <a:r>
              <a:rPr lang="ru-RU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управління</a:t>
            </a:r>
            <a:r>
              <a:rPr lang="ru-RU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1200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регіональних</a:t>
            </a:r>
            <a:r>
              <a:rPr lang="ru-RU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наук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1200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martin.mastalka@cvut.cz.cz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endParaRPr lang="cs-CZ" sz="1200" cap="none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F02CA1E60BF9C40AA12B3FB9AA99C41" ma:contentTypeVersion="8" ma:contentTypeDescription="Vytvoří nový dokument" ma:contentTypeScope="" ma:versionID="b32f3485cda92776ea8b7ed149a89c1e">
  <xsd:schema xmlns:xsd="http://www.w3.org/2001/XMLSchema" xmlns:xs="http://www.w3.org/2001/XMLSchema" xmlns:p="http://schemas.microsoft.com/office/2006/metadata/properties" xmlns:ns2="6f5022e0-074f-4447-979f-e5a084ebd473" targetNamespace="http://schemas.microsoft.com/office/2006/metadata/properties" ma:root="true" ma:fieldsID="f3f25bcbf0ee0dd58f6dfb800cfc1307" ns2:_="">
    <xsd:import namespace="6f5022e0-074f-4447-979f-e5a084ebd4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022e0-074f-4447-979f-e5a084ebd4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AC55180-28DD-4B01-93A2-707472DBD4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5022e0-074f-4447-979f-e5a084ebd4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76644D-B2B6-4958-9A75-9512D61951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</TotalTime>
  <Words>250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Century Gothic</vt:lpstr>
      <vt:lpstr>Wingdings 3</vt:lpstr>
      <vt:lpstr>Ion</vt:lpstr>
      <vt:lpstr>Формат  підсумкової презентації</vt:lpstr>
      <vt:lpstr>Презентація проекту</vt:lpstr>
      <vt:lpstr>Початковий стан</vt:lpstr>
      <vt:lpstr>Бачення та наміри (задум) проекту</vt:lpstr>
      <vt:lpstr>Ціль (мета) проекту та основні результати</vt:lpstr>
      <vt:lpstr>Спрощена логічна структура</vt:lpstr>
      <vt:lpstr>Узагальнимо</vt:lpstr>
      <vt:lpstr>GOOD LUCK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Mastalka Martin</dc:creator>
  <cp:lastModifiedBy>Davydiuk, Tetiana</cp:lastModifiedBy>
  <cp:revision>42</cp:revision>
  <cp:lastPrinted>1601-01-01T00:00:00Z</cp:lastPrinted>
  <dcterms:created xsi:type="dcterms:W3CDTF">1601-01-01T00:00:00Z</dcterms:created>
  <dcterms:modified xsi:type="dcterms:W3CDTF">2024-10-01T15:16:50Z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