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7" r:id="rId2"/>
    <p:sldId id="269" r:id="rId3"/>
    <p:sldId id="275" r:id="rId4"/>
    <p:sldId id="356" r:id="rId5"/>
    <p:sldId id="351" r:id="rId6"/>
    <p:sldId id="354" r:id="rId7"/>
    <p:sldId id="279" r:id="rId8"/>
    <p:sldId id="357" r:id="rId9"/>
    <p:sldId id="257" r:id="rId10"/>
    <p:sldId id="349" r:id="rId11"/>
    <p:sldId id="260" r:id="rId12"/>
    <p:sldId id="319" r:id="rId13"/>
    <p:sldId id="320" r:id="rId14"/>
    <p:sldId id="290" r:id="rId15"/>
    <p:sldId id="263" r:id="rId16"/>
    <p:sldId id="358" r:id="rId17"/>
    <p:sldId id="264" r:id="rId18"/>
    <p:sldId id="359" r:id="rId19"/>
    <p:sldId id="280" r:id="rId20"/>
    <p:sldId id="281" r:id="rId21"/>
    <p:sldId id="283" r:id="rId22"/>
    <p:sldId id="360" r:id="rId23"/>
    <p:sldId id="277" r:id="rId24"/>
    <p:sldId id="36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FFCE"/>
    <a:srgbClr val="C0C0C0"/>
    <a:srgbClr val="FFFF9A"/>
    <a:srgbClr val="800000"/>
    <a:srgbClr val="FFFFFF"/>
    <a:srgbClr val="00B0F0"/>
    <a:srgbClr val="91CF4F"/>
    <a:srgbClr val="FFC000"/>
    <a:srgbClr val="9E2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3B857E-402C-44FF-AFFD-B00DDE3E7903}" v="22" dt="2024-06-25T16:36:22.9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6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D15-34FA-4D7A-8059-6229357F2764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8D94-B61C-494B-8078-5E5603B3D8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0076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D15-34FA-4D7A-8059-6229357F2764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8D94-B61C-494B-8078-5E5603B3D8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062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D15-34FA-4D7A-8059-6229357F2764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8D94-B61C-494B-8078-5E5603B3D8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4704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Nadpis, graf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13716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graf 2"/>
          <p:cNvSpPr>
            <a:spLocks noGrp="1"/>
          </p:cNvSpPr>
          <p:nvPr>
            <p:ph type="chart" sz="half" idx="1"/>
          </p:nvPr>
        </p:nvSpPr>
        <p:spPr>
          <a:xfrm>
            <a:off x="838200" y="1752600"/>
            <a:ext cx="38100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800600" y="17526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3810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230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8580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F294DA3-F51C-42C1-A139-B372AE428F5F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6900339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D15-34FA-4D7A-8059-6229357F2764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8D94-B61C-494B-8078-5E5603B3D8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33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D15-34FA-4D7A-8059-6229357F2764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8D94-B61C-494B-8078-5E5603B3D8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1913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D15-34FA-4D7A-8059-6229357F2764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8D94-B61C-494B-8078-5E5603B3D8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9740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D15-34FA-4D7A-8059-6229357F2764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8D94-B61C-494B-8078-5E5603B3D8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985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D15-34FA-4D7A-8059-6229357F2764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8D94-B61C-494B-8078-5E5603B3D8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009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D15-34FA-4D7A-8059-6229357F2764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8D94-B61C-494B-8078-5E5603B3D8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06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D15-34FA-4D7A-8059-6229357F2764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8D94-B61C-494B-8078-5E5603B3D8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63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D15-34FA-4D7A-8059-6229357F2764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8D94-B61C-494B-8078-5E5603B3D8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05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266D15-34FA-4D7A-8059-6229357F2764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C38D94-B61C-494B-8078-5E5603B3D8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15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4904A7A-9047-6780-C0DD-785BFF9D79C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1844675"/>
            <a:ext cx="7772400" cy="2235200"/>
          </a:xfrm>
        </p:spPr>
        <p:txBody>
          <a:bodyPr anchor="ctr"/>
          <a:lstStyle/>
          <a:p>
            <a:pPr rtl="0"/>
            <a:r>
              <a:rPr lang="uk-UA" altLang="en-US" sz="4400" b="1" dirty="0"/>
              <a:t>Вибір та розробка проекту</a:t>
            </a:r>
            <a:endParaRPr lang="cs-CZ" altLang="en-US" sz="4400" b="1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6D13242-E2E3-457C-9767-F8B5380C40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4221088"/>
            <a:ext cx="3456384" cy="2379805"/>
          </a:xfrm>
          <a:prstGeom prst="rect">
            <a:avLst/>
          </a:prstGeom>
        </p:spPr>
      </p:pic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AEB7042A-2512-48DF-A03D-A84674AC113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209" y="264727"/>
            <a:ext cx="3249894" cy="569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Obsah obrázku text, logo, Písmo, Grafika  Popis byl vytvořen automaticky">
            <a:extLst>
              <a:ext uri="{FF2B5EF4-FFF2-40B4-BE49-F238E27FC236}">
                <a16:creationId xmlns:a16="http://schemas.microsoft.com/office/drawing/2014/main" id="{F2E52B59-AF94-406F-BA04-B10417B9A689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1103" y="110746"/>
            <a:ext cx="2376264" cy="1025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 descr="Jednotný vizuální styl MZV | Ministerstvo zahraničních věcí České republiky">
            <a:extLst>
              <a:ext uri="{FF2B5EF4-FFF2-40B4-BE49-F238E27FC236}">
                <a16:creationId xmlns:a16="http://schemas.microsoft.com/office/drawing/2014/main" id="{94AC60C7-965F-6F76-7A96-F226C1105AEA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06283"/>
            <a:ext cx="3024861" cy="895350"/>
          </a:xfrm>
          <a:prstGeom prst="rect">
            <a:avLst/>
          </a:prstGeom>
          <a:noFill/>
        </p:spPr>
      </p:pic>
      <p:sp>
        <p:nvSpPr>
          <p:cNvPr id="7" name="TextovéPole 2">
            <a:extLst>
              <a:ext uri="{FF2B5EF4-FFF2-40B4-BE49-F238E27FC236}">
                <a16:creationId xmlns:a16="http://schemas.microsoft.com/office/drawing/2014/main" id="{0D1DB54C-6CF4-88F4-31FD-63C277CC545D}"/>
              </a:ext>
            </a:extLst>
          </p:cNvPr>
          <p:cNvSpPr txBox="1"/>
          <p:nvPr/>
        </p:nvSpPr>
        <p:spPr>
          <a:xfrm>
            <a:off x="4283968" y="5733256"/>
            <a:ext cx="436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uk-UA" dirty="0" err="1"/>
              <a:t>doc</a:t>
            </a:r>
            <a:r>
              <a:rPr lang="uk-UA" dirty="0"/>
              <a:t>. </a:t>
            </a:r>
            <a:r>
              <a:rPr lang="uk-UA" dirty="0" err="1"/>
              <a:t>Ing</a:t>
            </a:r>
            <a:r>
              <a:rPr lang="uk-UA" dirty="0"/>
              <a:t>. </a:t>
            </a:r>
            <a:r>
              <a:rPr lang="uk-UA" dirty="0" err="1"/>
              <a:t>arch</a:t>
            </a:r>
            <a:r>
              <a:rPr lang="uk-UA" dirty="0"/>
              <a:t>. </a:t>
            </a:r>
            <a:r>
              <a:rPr lang="uk-UA" dirty="0" err="1"/>
              <a:t>Владіміра</a:t>
            </a:r>
            <a:r>
              <a:rPr lang="uk-UA" dirty="0"/>
              <a:t> </a:t>
            </a:r>
            <a:r>
              <a:rPr lang="uk-UA" dirty="0" err="1"/>
              <a:t>Шілганкова</a:t>
            </a:r>
            <a:r>
              <a:rPr lang="uk-UA" dirty="0"/>
              <a:t>, </a:t>
            </a:r>
            <a:r>
              <a:rPr lang="uk-UA" dirty="0" err="1"/>
              <a:t>Ph.D</a:t>
            </a:r>
            <a:r>
              <a:rPr lang="uk-UA" dirty="0"/>
              <a:t>. 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F17E1D1-9C29-BFDB-71B0-84CEDA6D84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63" t="27879" r="64774" b="34875"/>
          <a:stretch/>
        </p:blipFill>
        <p:spPr bwMode="auto">
          <a:xfrm>
            <a:off x="5385745" y="3612781"/>
            <a:ext cx="2367783" cy="1724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C448BFC1-DE94-3CDA-AB4F-E2F3BEA46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l" rtl="0"/>
            <a:r>
              <a:rPr lang="cs-CZ" b="1" dirty="0"/>
              <a:t>Передпроектна підготовка</a:t>
            </a:r>
            <a:br>
              <a:rPr lang="cs-CZ" b="1" dirty="0"/>
            </a:br>
            <a:r>
              <a:rPr lang="cs-CZ" b="1" dirty="0"/>
              <a:t>інвестиційний проект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30CCADD-7538-1200-F3BE-9A81B8F9FE78}"/>
              </a:ext>
            </a:extLst>
          </p:cNvPr>
          <p:cNvGrpSpPr/>
          <p:nvPr/>
        </p:nvGrpSpPr>
        <p:grpSpPr>
          <a:xfrm>
            <a:off x="2267744" y="1916832"/>
            <a:ext cx="5296361" cy="3821361"/>
            <a:chOff x="2267744" y="1916832"/>
            <a:chExt cx="5296361" cy="3821361"/>
          </a:xfrm>
        </p:grpSpPr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BA4DC9A7-1365-7855-5211-EF7501667294}"/>
                </a:ext>
              </a:extLst>
            </p:cNvPr>
            <p:cNvPicPr/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67744" y="1916832"/>
              <a:ext cx="5223634" cy="382136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F6973523-9539-2C57-D0AF-183D8DC0D69E}"/>
                </a:ext>
              </a:extLst>
            </p:cNvPr>
            <p:cNvSpPr/>
            <p:nvPr/>
          </p:nvSpPr>
          <p:spPr>
            <a:xfrm>
              <a:off x="4291314" y="1916832"/>
              <a:ext cx="56137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Що</a:t>
              </a:r>
            </a:p>
          </p:txBody>
        </p:sp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E4ED9111-33E2-7AFD-35C0-7071C19CBE27}"/>
                </a:ext>
              </a:extLst>
            </p:cNvPr>
            <p:cNvSpPr/>
            <p:nvPr/>
          </p:nvSpPr>
          <p:spPr>
            <a:xfrm>
              <a:off x="2987824" y="3498863"/>
              <a:ext cx="74956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Коли</a:t>
              </a: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88320327-7003-469C-A7F0-6EEE2BA64E41}"/>
                </a:ext>
              </a:extLst>
            </p:cNvPr>
            <p:cNvSpPr/>
            <p:nvPr/>
          </p:nvSpPr>
          <p:spPr>
            <a:xfrm>
              <a:off x="6188407" y="5106017"/>
              <a:ext cx="137569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b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За скільки</a:t>
              </a: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03D45977-E421-46AD-459F-CF097F162207}"/>
                </a:ext>
              </a:extLst>
            </p:cNvPr>
            <p:cNvSpPr/>
            <p:nvPr/>
          </p:nvSpPr>
          <p:spPr>
            <a:xfrm>
              <a:off x="5364088" y="3498863"/>
              <a:ext cx="59041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Хто</a:t>
              </a:r>
              <a:endPara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DB20C944-23C7-CF7C-6089-C926BE1E120B}"/>
                </a:ext>
              </a:extLst>
            </p:cNvPr>
            <p:cNvSpPr/>
            <p:nvPr/>
          </p:nvSpPr>
          <p:spPr>
            <a:xfrm>
              <a:off x="2330100" y="5085184"/>
              <a:ext cx="48083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Де</a:t>
              </a:r>
            </a:p>
          </p:txBody>
        </p:sp>
        <p:sp>
          <p:nvSpPr>
            <p:cNvPr id="9" name="Равнобедренный треугольник 8">
              <a:extLst>
                <a:ext uri="{FF2B5EF4-FFF2-40B4-BE49-F238E27FC236}">
                  <a16:creationId xmlns:a16="http://schemas.microsoft.com/office/drawing/2014/main" id="{19EEAE39-4A68-F110-4F7C-2F2D1A7A6AF9}"/>
                </a:ext>
              </a:extLst>
            </p:cNvPr>
            <p:cNvSpPr/>
            <p:nvPr/>
          </p:nvSpPr>
          <p:spPr>
            <a:xfrm>
              <a:off x="3710018" y="2348880"/>
              <a:ext cx="1654070" cy="1584176"/>
            </a:xfrm>
            <a:prstGeom prst="triangle">
              <a:avLst/>
            </a:prstGeom>
            <a:solidFill>
              <a:srgbClr val="ED7D3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900" dirty="0"/>
                <a:t>Стратегічне планування</a:t>
              </a:r>
              <a:endParaRPr lang="cs-CZ" sz="900" dirty="0"/>
            </a:p>
          </p:txBody>
        </p:sp>
        <p:sp>
          <p:nvSpPr>
            <p:cNvPr id="10" name="Равнобедренный треугольник 9">
              <a:extLst>
                <a:ext uri="{FF2B5EF4-FFF2-40B4-BE49-F238E27FC236}">
                  <a16:creationId xmlns:a16="http://schemas.microsoft.com/office/drawing/2014/main" id="{DD320282-9161-AD7C-719B-95C9CF3F74A2}"/>
                </a:ext>
              </a:extLst>
            </p:cNvPr>
            <p:cNvSpPr/>
            <p:nvPr/>
          </p:nvSpPr>
          <p:spPr>
            <a:xfrm rot="10800000">
              <a:off x="3710018" y="3933056"/>
              <a:ext cx="1654070" cy="1584176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900" dirty="0"/>
                <a:t>Розвиток міста (області, району, села)</a:t>
              </a:r>
              <a:endParaRPr lang="cs-CZ" sz="900" dirty="0"/>
            </a:p>
          </p:txBody>
        </p:sp>
        <p:sp>
          <p:nvSpPr>
            <p:cNvPr id="11" name="Равнобедренный треугольник 10">
              <a:extLst>
                <a:ext uri="{FF2B5EF4-FFF2-40B4-BE49-F238E27FC236}">
                  <a16:creationId xmlns:a16="http://schemas.microsoft.com/office/drawing/2014/main" id="{FE9F2811-C5C2-5CFC-6D5A-32CD7FB58101}"/>
                </a:ext>
              </a:extLst>
            </p:cNvPr>
            <p:cNvSpPr/>
            <p:nvPr/>
          </p:nvSpPr>
          <p:spPr>
            <a:xfrm>
              <a:off x="2873293" y="3985142"/>
              <a:ext cx="1698707" cy="1584176"/>
            </a:xfrm>
            <a:prstGeom prst="triangle">
              <a:avLst/>
            </a:prstGeom>
            <a:solidFill>
              <a:srgbClr val="A5A5A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900" dirty="0"/>
                <a:t>Плану-</a:t>
              </a:r>
              <a:r>
                <a:rPr lang="uk-UA" sz="900" dirty="0" err="1"/>
                <a:t>вання</a:t>
              </a:r>
              <a:r>
                <a:rPr lang="uk-UA" sz="900" dirty="0"/>
                <a:t> забудови</a:t>
              </a:r>
              <a:endParaRPr lang="cs-CZ" sz="900" dirty="0"/>
            </a:p>
          </p:txBody>
        </p:sp>
        <p:sp>
          <p:nvSpPr>
            <p:cNvPr id="12" name="Равнобедренный треугольник 11">
              <a:extLst>
                <a:ext uri="{FF2B5EF4-FFF2-40B4-BE49-F238E27FC236}">
                  <a16:creationId xmlns:a16="http://schemas.microsoft.com/office/drawing/2014/main" id="{04434968-016B-C6FA-18C4-0A972FE6D3A7}"/>
                </a:ext>
              </a:extLst>
            </p:cNvPr>
            <p:cNvSpPr/>
            <p:nvPr/>
          </p:nvSpPr>
          <p:spPr>
            <a:xfrm>
              <a:off x="4534337" y="3985142"/>
              <a:ext cx="1654070" cy="1584176"/>
            </a:xfrm>
            <a:prstGeom prst="triangle">
              <a:avLst/>
            </a:prstGeom>
            <a:solidFill>
              <a:srgbClr val="3D67C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900" dirty="0"/>
                <a:t>Економічне планування</a:t>
              </a:r>
              <a:endParaRPr lang="cs-CZ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36212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EC51567-BCFF-11FB-BB46-F2DB26BCFE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algn="l" rtl="0" eaLnBrk="1" hangingPunct="1">
              <a:buFontTx/>
              <a:buAutoNum type="arabicPeriod"/>
            </a:pPr>
            <a:r>
              <a:rPr lang="cs-CZ" altLang="en-US" b="1" dirty="0"/>
              <a:t>Підготовка проекту</a:t>
            </a:r>
            <a:endParaRPr lang="cs-CZ" altLang="en-US" dirty="0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82E7B28-B850-0463-A4AD-0DE940FFF6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528" y="1700213"/>
            <a:ext cx="8363272" cy="4824412"/>
          </a:xfrm>
        </p:spPr>
        <p:txBody>
          <a:bodyPr>
            <a:normAutofit lnSpcReduction="10000"/>
          </a:bodyPr>
          <a:lstStyle/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uk-UA" altLang="en-US" sz="2800" b="1" dirty="0"/>
              <a:t>Задум</a:t>
            </a:r>
            <a:r>
              <a:rPr lang="cs-CZ" altLang="en-US" sz="2800" b="1" dirty="0"/>
              <a:t> проекту, бачення – чому ми хочемо реалізувати проект? Яка його </a:t>
            </a:r>
            <a:r>
              <a:rPr lang="uk-UA" altLang="en-US" sz="2800" b="1" dirty="0"/>
              <a:t>ціль</a:t>
            </a:r>
            <a:r>
              <a:rPr lang="cs-CZ" altLang="en-US" sz="2800" b="1" dirty="0"/>
              <a:t>?</a:t>
            </a:r>
            <a:endParaRPr lang="cs-CZ" altLang="en-US" sz="2800" dirty="0"/>
          </a:p>
          <a:p>
            <a:pPr algn="l" rtl="0" eaLnBrk="1" hangingPunct="1">
              <a:lnSpc>
                <a:spcPct val="90000"/>
              </a:lnSpc>
            </a:pPr>
            <a:r>
              <a:rPr lang="cs-CZ" altLang="en-US" sz="2800" dirty="0"/>
              <a:t>оцін</a:t>
            </a:r>
            <a:r>
              <a:rPr lang="uk-UA" altLang="en-US" sz="2800" dirty="0" err="1"/>
              <a:t>ювання</a:t>
            </a:r>
            <a:r>
              <a:rPr lang="cs-CZ" altLang="en-US" sz="2800" dirty="0"/>
              <a:t> умов</a:t>
            </a:r>
            <a:br>
              <a:rPr lang="cs-CZ" altLang="en-US" sz="2800" dirty="0"/>
            </a:br>
            <a:r>
              <a:rPr lang="cs-CZ" altLang="en-US" sz="2800" dirty="0"/>
              <a:t>- політичні умови</a:t>
            </a:r>
            <a:br>
              <a:rPr lang="cs-CZ" altLang="en-US" sz="2800" dirty="0"/>
            </a:br>
            <a:r>
              <a:rPr lang="cs-CZ" altLang="en-US" sz="2800" dirty="0"/>
              <a:t>- інституційні умови</a:t>
            </a:r>
            <a:br>
              <a:rPr lang="cs-CZ" altLang="en-US" sz="2800" dirty="0"/>
            </a:br>
            <a:r>
              <a:rPr lang="cs-CZ" altLang="en-US" sz="2800" dirty="0"/>
              <a:t>- законодавчі умови</a:t>
            </a:r>
            <a:br>
              <a:rPr lang="cs-CZ" altLang="en-US" sz="2800" dirty="0"/>
            </a:br>
            <a:r>
              <a:rPr lang="cs-CZ" altLang="en-US" sz="2800" dirty="0"/>
              <a:t>- адміністративні умови ….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cs-CZ" altLang="en-US" sz="2800" dirty="0"/>
              <a:t>оцінка вищестоящих документів</a:t>
            </a:r>
            <a:br>
              <a:rPr lang="cs-CZ" altLang="en-US" sz="2800" dirty="0"/>
            </a:br>
            <a:r>
              <a:rPr lang="cs-CZ" altLang="en-US" sz="2800" dirty="0"/>
              <a:t>- стратегічний план</a:t>
            </a:r>
            <a:br>
              <a:rPr lang="cs-CZ" altLang="en-US" sz="2800" dirty="0"/>
            </a:br>
            <a:r>
              <a:rPr lang="cs-CZ" altLang="en-US" sz="2800" dirty="0"/>
              <a:t>- документація </a:t>
            </a:r>
            <a:r>
              <a:rPr lang="uk-UA" altLang="en-US" sz="2800" dirty="0"/>
              <a:t>щодо</a:t>
            </a:r>
            <a:r>
              <a:rPr lang="cs-CZ" altLang="en-US" sz="2800" dirty="0"/>
              <a:t> </a:t>
            </a:r>
            <a:r>
              <a:rPr lang="uk-UA" altLang="en-US" sz="2800" dirty="0"/>
              <a:t>територіального</a:t>
            </a:r>
            <a:r>
              <a:rPr lang="cs-CZ" altLang="en-US" sz="2800" dirty="0"/>
              <a:t> планування</a:t>
            </a:r>
            <a:br>
              <a:rPr lang="cs-CZ" altLang="en-US" sz="2800" dirty="0"/>
            </a:br>
            <a:r>
              <a:rPr lang="cs-CZ" altLang="en-US" sz="2800" dirty="0"/>
              <a:t>- (середньостроковий) економічний прогноз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Nadpis 1">
            <a:extLst>
              <a:ext uri="{FF2B5EF4-FFF2-40B4-BE49-F238E27FC236}">
                <a16:creationId xmlns:a16="http://schemas.microsoft.com/office/drawing/2014/main" id="{1435FF1F-1336-4F14-0517-F5C4DC7CEED6}"/>
              </a:ext>
            </a:extLst>
          </p:cNvPr>
          <p:cNvSpPr txBox="1">
            <a:spLocks/>
          </p:cNvSpPr>
          <p:nvPr/>
        </p:nvSpPr>
        <p:spPr bwMode="auto">
          <a:xfrm>
            <a:off x="800100" y="1351429"/>
            <a:ext cx="7543800" cy="483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marL="457200" indent="-4572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har char="•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lvl="1" indent="-285750">
              <a:spcBef>
                <a:spcPct val="20000"/>
              </a:spcBef>
              <a:buChar char="–"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uk-UA" altLang="cs-CZ" sz="2100" dirty="0"/>
              <a:t>інструмент для перетворення проекту в набір структурованих і </a:t>
            </a:r>
            <a:r>
              <a:rPr lang="uk-UA" altLang="cs-CZ" sz="2100" dirty="0" err="1"/>
              <a:t>логічно</a:t>
            </a:r>
            <a:r>
              <a:rPr lang="uk-UA" altLang="cs-CZ" sz="2100" dirty="0"/>
              <a:t> пов'язаних файлів і посилань;</a:t>
            </a:r>
          </a:p>
          <a:p>
            <a:pPr>
              <a:lnSpc>
                <a:spcPct val="120000"/>
              </a:lnSpc>
            </a:pPr>
            <a:r>
              <a:rPr lang="uk-UA" altLang="cs-CZ" sz="2100" dirty="0"/>
              <a:t>аналітичний інструмент, що підтримує підготовку, впровадження, моніторинг та оцінку проектів;</a:t>
            </a:r>
          </a:p>
          <a:p>
            <a:pPr>
              <a:lnSpc>
                <a:spcPct val="120000"/>
              </a:lnSpc>
            </a:pPr>
            <a:r>
              <a:rPr lang="uk-UA" altLang="cs-CZ" sz="2100" dirty="0"/>
              <a:t>інструмент для структурування та узагальнення ідей про проект;</a:t>
            </a:r>
          </a:p>
          <a:p>
            <a:pPr>
              <a:lnSpc>
                <a:spcPct val="120000"/>
              </a:lnSpc>
            </a:pPr>
            <a:r>
              <a:rPr lang="uk-UA" altLang="cs-CZ" sz="2100" dirty="0"/>
              <a:t>інструмент для аналізу існуючих проблем і основа для формулювання відповідних рішень у вигляді проектів,</a:t>
            </a:r>
          </a:p>
          <a:p>
            <a:pPr>
              <a:lnSpc>
                <a:spcPct val="120000"/>
              </a:lnSpc>
            </a:pPr>
            <a:r>
              <a:rPr lang="uk-UA" altLang="cs-CZ" sz="2100" dirty="0"/>
              <a:t>найчастіше логічна основа використовується при складанні проектів планів або самих проектів</a:t>
            </a:r>
            <a:r>
              <a:rPr lang="cs-CZ" altLang="cs-CZ" sz="2100" dirty="0"/>
              <a:t>. 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736339DF-388D-3DCB-A187-23F10D554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885" y="668992"/>
            <a:ext cx="7086600" cy="402431"/>
          </a:xfrm>
        </p:spPr>
        <p:txBody>
          <a:bodyPr vert="horz" lIns="68580" tIns="34290" rIns="68580" bIns="34290" rtlCol="0" anchor="b">
            <a:noAutofit/>
          </a:bodyPr>
          <a:lstStyle/>
          <a:p>
            <a:r>
              <a:rPr lang="uk-UA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Логічна структура</a:t>
            </a:r>
            <a:endParaRPr lang="cs-CZ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71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048"/>
    </mc:Choice>
    <mc:Fallback xmlns="">
      <p:transition spd="slow" advTm="9104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Nadpis 1">
            <a:extLst>
              <a:ext uri="{FF2B5EF4-FFF2-40B4-BE49-F238E27FC236}">
                <a16:creationId xmlns:a16="http://schemas.microsoft.com/office/drawing/2014/main" id="{1435FF1F-1336-4F14-0517-F5C4DC7CEED6}"/>
              </a:ext>
            </a:extLst>
          </p:cNvPr>
          <p:cNvSpPr txBox="1">
            <a:spLocks/>
          </p:cNvSpPr>
          <p:nvPr/>
        </p:nvSpPr>
        <p:spPr bwMode="auto">
          <a:xfrm>
            <a:off x="800100" y="2055019"/>
            <a:ext cx="8001000" cy="3545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marL="457200" indent="-4572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har char="•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lvl="1" indent="-285750">
              <a:spcBef>
                <a:spcPct val="20000"/>
              </a:spcBef>
              <a:buChar char="–"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uk-UA" altLang="cs-CZ" sz="2100" dirty="0"/>
              <a:t>Сприяє</a:t>
            </a:r>
            <a:endParaRPr lang="cs-CZ" altLang="cs-CZ" sz="2100" dirty="0"/>
          </a:p>
          <a:p>
            <a:pPr>
              <a:lnSpc>
                <a:spcPct val="120000"/>
              </a:lnSpc>
            </a:pPr>
            <a:r>
              <a:rPr lang="uk-UA" altLang="cs-CZ" sz="2100" dirty="0"/>
              <a:t>організації та систематизації думок про проект</a:t>
            </a:r>
          </a:p>
          <a:p>
            <a:pPr>
              <a:lnSpc>
                <a:spcPct val="120000"/>
              </a:lnSpc>
            </a:pPr>
            <a:r>
              <a:rPr lang="uk-UA" altLang="cs-CZ" sz="2100" dirty="0"/>
              <a:t>встановити взаємозв'язків між ціллю, метою, результатом і заходами щодо проекту</a:t>
            </a:r>
          </a:p>
          <a:p>
            <a:pPr>
              <a:lnSpc>
                <a:spcPct val="120000"/>
              </a:lnSpc>
            </a:pPr>
            <a:r>
              <a:rPr lang="uk-UA" altLang="cs-CZ" sz="2100" dirty="0"/>
              <a:t>чітке визначення показників і критеріїв ефективності</a:t>
            </a:r>
          </a:p>
          <a:p>
            <a:pPr>
              <a:lnSpc>
                <a:spcPct val="120000"/>
              </a:lnSpc>
            </a:pPr>
            <a:r>
              <a:rPr lang="uk-UA" altLang="cs-CZ" sz="2100" dirty="0"/>
              <a:t>контролю досягнення цілей, мети, результатів і заходів проекту</a:t>
            </a:r>
          </a:p>
          <a:p>
            <a:pPr>
              <a:lnSpc>
                <a:spcPct val="120000"/>
              </a:lnSpc>
            </a:pPr>
            <a:r>
              <a:rPr lang="uk-UA" altLang="cs-CZ" sz="2100" dirty="0"/>
              <a:t>швидкому і зрозумілому варіанту відображення змісту, обсягу та фокусу проекту</a:t>
            </a:r>
            <a:endParaRPr lang="cs-CZ" altLang="cs-CZ" sz="2100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736339DF-388D-3DCB-A187-23F10D554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050" y="1200151"/>
            <a:ext cx="7086600" cy="402431"/>
          </a:xfrm>
        </p:spPr>
        <p:txBody>
          <a:bodyPr vert="horz" lIns="68580" tIns="34290" rIns="68580" bIns="34290" rtlCol="0" anchor="b">
            <a:noAutofit/>
          </a:bodyPr>
          <a:lstStyle/>
          <a:p>
            <a:r>
              <a:rPr lang="uk-UA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Логічна структура</a:t>
            </a:r>
            <a:endParaRPr lang="cs-CZ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32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690"/>
    </mc:Choice>
    <mc:Fallback xmlns="">
      <p:transition spd="slow" advTm="9469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895B87-DD48-AECA-C867-9E5E6D400D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861" t="25555" r="24306" b="15556"/>
          <a:stretch/>
        </p:blipFill>
        <p:spPr>
          <a:xfrm>
            <a:off x="17773" y="1432112"/>
            <a:ext cx="9077119" cy="4652682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C5807D15-EE89-D6C2-EB02-44A699E61F78}"/>
              </a:ext>
            </a:extLst>
          </p:cNvPr>
          <p:cNvSpPr txBox="1">
            <a:spLocks/>
          </p:cNvSpPr>
          <p:nvPr/>
        </p:nvSpPr>
        <p:spPr bwMode="auto">
          <a:xfrm>
            <a:off x="524774" y="554692"/>
            <a:ext cx="6955152" cy="40243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>
              <a:spcBef>
                <a:spcPct val="0"/>
              </a:spcBef>
              <a:buNone/>
              <a:defRPr sz="3600" b="1" i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uk-UA" sz="2700" dirty="0"/>
              <a:t>Стандартизована матриця логічної структури</a:t>
            </a:r>
            <a:endParaRPr lang="cs-CZ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05FAAD2A-2932-8FFD-E96B-D8DF774A4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54609"/>
            <a:ext cx="6972300" cy="180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1396" tIns="114264" bIns="28566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Вертикальна логіка логічної структури</a:t>
            </a:r>
            <a:endParaRPr lang="cs-CZ" alt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spcBef>
                <a:spcPct val="0"/>
              </a:spcBef>
            </a:pPr>
            <a:r>
              <a:rPr lang="uk-UA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вертикальна логіка показує причинно-наслідкові зв’язки між загальними цілями проекту (назва субсидії), конкретними цілями/метою проекту, результатами проекту, заходами, які реалізуються в рамках проекту або будуть виконані в результаті проект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Šipka: doprava 1">
            <a:extLst>
              <a:ext uri="{FF2B5EF4-FFF2-40B4-BE49-F238E27FC236}">
                <a16:creationId xmlns:a16="http://schemas.microsoft.com/office/drawing/2014/main" id="{30E757D0-1AF8-43F4-6900-B27EDD2ED0F1}"/>
              </a:ext>
            </a:extLst>
          </p:cNvPr>
          <p:cNvSpPr/>
          <p:nvPr/>
        </p:nvSpPr>
        <p:spPr>
          <a:xfrm rot="16200000">
            <a:off x="7888381" y="4143375"/>
            <a:ext cx="1200150" cy="228600"/>
          </a:xfrm>
          <a:prstGeom prst="rightArrow">
            <a:avLst>
              <a:gd name="adj1" fmla="val 50000"/>
              <a:gd name="adj2" fmla="val 147674"/>
            </a:avLst>
          </a:prstGeom>
          <a:solidFill>
            <a:schemeClr val="tx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  <p:sp>
        <p:nvSpPr>
          <p:cNvPr id="3" name="Šipka: doprava 2">
            <a:extLst>
              <a:ext uri="{FF2B5EF4-FFF2-40B4-BE49-F238E27FC236}">
                <a16:creationId xmlns:a16="http://schemas.microsoft.com/office/drawing/2014/main" id="{F995E62F-CCEC-3C1B-4119-FC96A387CED6}"/>
              </a:ext>
            </a:extLst>
          </p:cNvPr>
          <p:cNvSpPr/>
          <p:nvPr/>
        </p:nvSpPr>
        <p:spPr>
          <a:xfrm rot="5400000">
            <a:off x="8231281" y="4132742"/>
            <a:ext cx="1200150" cy="228600"/>
          </a:xfrm>
          <a:prstGeom prst="rightArrow">
            <a:avLst>
              <a:gd name="adj1" fmla="val 50000"/>
              <a:gd name="adj2" fmla="val 147674"/>
            </a:avLst>
          </a:prstGeom>
          <a:solidFill>
            <a:schemeClr val="tx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4035A1A-7A66-0693-64E9-D201ACA515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808" t="28000" r="22206" b="25186"/>
          <a:stretch/>
        </p:blipFill>
        <p:spPr>
          <a:xfrm>
            <a:off x="155060" y="1773421"/>
            <a:ext cx="8161946" cy="45937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474"/>
    </mc:Choice>
    <mc:Fallback xmlns="">
      <p:transition spd="slow" advTm="9847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C5F29DC-DEAF-93F9-EBE9-373F520E71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808" t="28353" r="22206" b="23294"/>
          <a:stretch/>
        </p:blipFill>
        <p:spPr>
          <a:xfrm>
            <a:off x="1085849" y="2388296"/>
            <a:ext cx="7288306" cy="4236908"/>
          </a:xfrm>
          <a:prstGeom prst="rect">
            <a:avLst/>
          </a:prstGeom>
        </p:spPr>
      </p:pic>
      <p:sp>
        <p:nvSpPr>
          <p:cNvPr id="27650" name="Rectangle 4">
            <a:extLst>
              <a:ext uri="{FF2B5EF4-FFF2-40B4-BE49-F238E27FC236}">
                <a16:creationId xmlns:a16="http://schemas.microsoft.com/office/drawing/2014/main" id="{057DCFD4-73C6-F40C-B0C7-600D499D3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18" y="118496"/>
            <a:ext cx="8478369" cy="236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1396" tIns="114264" bIns="28566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uk-UA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Горизонтальна логіка логічної структури</a:t>
            </a:r>
            <a:endParaRPr lang="cs-CZ" alt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spcBef>
                <a:spcPct val="0"/>
              </a:spcBef>
            </a:pPr>
            <a:r>
              <a:rPr lang="uk-UA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горизонтальна логіка визначає так звані об’єктивно перевірені індикатори та ресурси відповідно до окремих рівнів – цілей, мети, результатів або заходів проекту – з яких можна буде отримати об’єктивну інформацію для цих індикаторів і за допомогою можна буде перевірити досягнення встановлених показників,</a:t>
            </a:r>
          </a:p>
          <a:p>
            <a:pPr marL="214313" indent="-214313">
              <a:spcBef>
                <a:spcPct val="0"/>
              </a:spcBef>
            </a:pPr>
            <a:r>
              <a:rPr lang="uk-UA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для окремих рівнів, факти, за якими передбачається, що виконання запланованої діяльності або очікуваних результатів, мети та цілей проекту буде досягнуто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17CD18A3-4CBF-03B1-ACB1-9481C3DFA274}"/>
              </a:ext>
            </a:extLst>
          </p:cNvPr>
          <p:cNvSpPr/>
          <p:nvPr/>
        </p:nvSpPr>
        <p:spPr>
          <a:xfrm rot="10800000">
            <a:off x="3933265" y="5870916"/>
            <a:ext cx="1200150" cy="228600"/>
          </a:xfrm>
          <a:prstGeom prst="rightArrow">
            <a:avLst>
              <a:gd name="adj1" fmla="val 50000"/>
              <a:gd name="adj2" fmla="val 147674"/>
            </a:avLst>
          </a:prstGeom>
          <a:solidFill>
            <a:schemeClr val="tx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39A7C1F2-526F-69DF-644E-EF966C85C772}"/>
              </a:ext>
            </a:extLst>
          </p:cNvPr>
          <p:cNvSpPr/>
          <p:nvPr/>
        </p:nvSpPr>
        <p:spPr>
          <a:xfrm>
            <a:off x="4361890" y="6107492"/>
            <a:ext cx="1200150" cy="228600"/>
          </a:xfrm>
          <a:prstGeom prst="rightArrow">
            <a:avLst>
              <a:gd name="adj1" fmla="val 50000"/>
              <a:gd name="adj2" fmla="val 147674"/>
            </a:avLst>
          </a:prstGeom>
          <a:solidFill>
            <a:schemeClr val="tx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829"/>
    </mc:Choice>
    <mc:Fallback xmlns="">
      <p:transition spd="slow" advTm="15682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id="{CF791B4D-D541-6E84-5408-BC44F084A7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504825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ru-RU" altLang="en-US" sz="2800" b="1" dirty="0" err="1"/>
              <a:t>Логічна</a:t>
            </a:r>
            <a:r>
              <a:rPr lang="ru-RU" altLang="en-US" sz="2800" b="1" dirty="0"/>
              <a:t> основа проекту - процедура </a:t>
            </a:r>
            <a:r>
              <a:rPr lang="ru-RU" altLang="en-US" sz="2800" b="1" dirty="0" err="1"/>
              <a:t>обробки</a:t>
            </a:r>
            <a:endParaRPr lang="cs-CZ" altLang="en-US" sz="2800" b="1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D3544AF-FE4C-28AA-2E46-63FE1B0390C0}"/>
              </a:ext>
            </a:extLst>
          </p:cNvPr>
          <p:cNvGrpSpPr/>
          <p:nvPr/>
        </p:nvGrpSpPr>
        <p:grpSpPr>
          <a:xfrm>
            <a:off x="971550" y="2348111"/>
            <a:ext cx="7272908" cy="4177233"/>
            <a:chOff x="971550" y="2348111"/>
            <a:chExt cx="7272908" cy="4177233"/>
          </a:xfrm>
        </p:grpSpPr>
        <p:pic>
          <p:nvPicPr>
            <p:cNvPr id="25604" name="Picture 4">
              <a:extLst>
                <a:ext uri="{FF2B5EF4-FFF2-40B4-BE49-F238E27FC236}">
                  <a16:creationId xmlns:a16="http://schemas.microsoft.com/office/drawing/2014/main" id="{8811B32D-8850-49D3-CBDB-F03371019F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766" t="19749" r="18820" b="31290"/>
            <a:stretch>
              <a:fillRect/>
            </a:stretch>
          </p:blipFill>
          <p:spPr bwMode="auto">
            <a:xfrm>
              <a:off x="971550" y="2431182"/>
              <a:ext cx="7202488" cy="409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3">
              <a:extLst>
                <a:ext uri="{FF2B5EF4-FFF2-40B4-BE49-F238E27FC236}">
                  <a16:creationId xmlns:a16="http://schemas.microsoft.com/office/drawing/2014/main" id="{8B578E19-6976-4E80-1C3A-1785929E15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8144" y="2348111"/>
              <a:ext cx="2376314" cy="504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2800" dirty="0"/>
                <a:t>Передумови</a:t>
              </a:r>
              <a:endParaRPr lang="cs-CZ" altLang="en-US" sz="2800" dirty="0"/>
            </a:p>
          </p:txBody>
        </p:sp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74CCB11A-44A1-7E97-8EDE-ED2EE07D4D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9632" y="3356991"/>
              <a:ext cx="576064" cy="290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800" dirty="0"/>
                <a:t>Ціль</a:t>
              </a:r>
              <a:endParaRPr lang="cs-CZ" altLang="en-US" sz="1800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D3ADCBA-89D2-B304-CDCF-E0C59922AE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9632" y="4225802"/>
              <a:ext cx="576064" cy="347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342900" indent="-342900" eaLnBrk="1" hangingPunct="1">
                <a:lnSpc>
                  <a:spcPct val="90000"/>
                </a:lnSpc>
                <a:spcBef>
                  <a:spcPct val="20000"/>
                </a:spcBef>
                <a:buFontTx/>
                <a:buNone/>
                <a:defRPr sz="1800">
                  <a:latin typeface="+mn-lt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latin typeface="+mn-lt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>
                  <a:latin typeface="+mn-lt"/>
                </a:defRPr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>
                  <a:latin typeface="+mn-lt"/>
                </a:defRPr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>
                  <a:latin typeface="+mn-lt"/>
                </a:defRPr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>
                  <a:latin typeface="+mn-lt"/>
                </a:defRPr>
              </a:lvl9pPr>
            </a:lstStyle>
            <a:p>
              <a:r>
                <a:rPr lang="uk-UA" altLang="en-US" dirty="0"/>
                <a:t>Мета</a:t>
              </a:r>
              <a:endParaRPr lang="cs-CZ" altLang="en-US" dirty="0"/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A0908946-5BF9-34E8-FFB7-96F8847628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9632" y="5102803"/>
              <a:ext cx="1194456" cy="347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342900" indent="-342900" eaLnBrk="1" hangingPunct="1">
                <a:lnSpc>
                  <a:spcPct val="90000"/>
                </a:lnSpc>
                <a:spcBef>
                  <a:spcPct val="20000"/>
                </a:spcBef>
                <a:buFontTx/>
                <a:buNone/>
                <a:defRPr sz="1800">
                  <a:latin typeface="+mn-lt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latin typeface="+mn-lt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>
                  <a:latin typeface="+mn-lt"/>
                </a:defRPr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>
                  <a:latin typeface="+mn-lt"/>
                </a:defRPr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>
                  <a:latin typeface="+mn-lt"/>
                </a:defRPr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>
                  <a:latin typeface="+mn-lt"/>
                </a:defRPr>
              </a:lvl9pPr>
            </a:lstStyle>
            <a:p>
              <a:r>
                <a:rPr lang="uk-UA" altLang="en-US" dirty="0"/>
                <a:t>Результати</a:t>
              </a:r>
              <a:endParaRPr lang="cs-CZ" altLang="en-US" dirty="0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1FE31D13-09F7-2327-86A0-AC310D07D3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9632" y="5949281"/>
              <a:ext cx="1368152" cy="347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342900" indent="-342900" eaLnBrk="1" hangingPunct="1">
                <a:lnSpc>
                  <a:spcPct val="90000"/>
                </a:lnSpc>
                <a:spcBef>
                  <a:spcPct val="20000"/>
                </a:spcBef>
                <a:buFontTx/>
                <a:buNone/>
                <a:defRPr sz="1800">
                  <a:latin typeface="+mn-lt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latin typeface="+mn-lt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>
                  <a:latin typeface="+mn-lt"/>
                </a:defRPr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>
                  <a:latin typeface="+mn-lt"/>
                </a:defRPr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>
                  <a:latin typeface="+mn-lt"/>
                </a:defRPr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>
                  <a:latin typeface="+mn-lt"/>
                </a:defRPr>
              </a:lvl9pPr>
            </a:lstStyle>
            <a:p>
              <a:r>
                <a:rPr lang="uk-UA" altLang="en-US" dirty="0"/>
                <a:t>Діяльність</a:t>
              </a:r>
              <a:endParaRPr lang="cs-CZ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1810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Оцінка доцільності</a:t>
            </a:r>
            <a:endParaRPr lang="en-US" b="1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 </a:t>
            </a:r>
            <a:r>
              <a:rPr lang="uk-UA" dirty="0"/>
              <a:t>типи оцінки доцільності</a:t>
            </a:r>
            <a:r>
              <a:rPr lang="en-US" dirty="0"/>
              <a:t>:</a:t>
            </a:r>
            <a:endParaRPr lang="cs-CZ" dirty="0"/>
          </a:p>
          <a:p>
            <a:r>
              <a:rPr lang="uk-UA" dirty="0"/>
              <a:t>функціональна доцільність - експертиза засобами просторового планування (регуляційний план, містобудівне дослідження</a:t>
            </a:r>
            <a:r>
              <a:rPr lang="en-US" dirty="0"/>
              <a:t>)</a:t>
            </a:r>
            <a:endParaRPr lang="cs-CZ" dirty="0"/>
          </a:p>
          <a:p>
            <a:r>
              <a:rPr lang="uk-UA" dirty="0"/>
              <a:t>економічна доцільність – перевіряється економічним інструментарієм: </a:t>
            </a:r>
            <a:r>
              <a:rPr lang="cs-CZ" dirty="0"/>
              <a:t>pre-feasibility study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703"/>
    </mc:Choice>
    <mc:Fallback xmlns="">
      <p:transition spd="slow" advTm="78703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ЕКОНОМІЧНА ДОЦІЛЬНІСТЬ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uk-UA" dirty="0"/>
              <a:t>Техніко-економічний</a:t>
            </a:r>
            <a:r>
              <a:rPr lang="en-US" dirty="0"/>
              <a:t> </a:t>
            </a:r>
            <a:r>
              <a:rPr lang="uk-UA" dirty="0"/>
              <a:t>розрахунок</a:t>
            </a:r>
            <a:r>
              <a:rPr lang="en-US" dirty="0"/>
              <a:t>, </a:t>
            </a:r>
            <a:r>
              <a:rPr lang="uk-UA" dirty="0"/>
              <a:t>який полягає у порівнянні витрат </a:t>
            </a:r>
            <a:r>
              <a:rPr lang="en-US" dirty="0"/>
              <a:t>і </a:t>
            </a:r>
            <a:r>
              <a:rPr lang="uk-UA" dirty="0"/>
              <a:t>доходів на</a:t>
            </a:r>
            <a:r>
              <a:rPr lang="en-US" dirty="0"/>
              <a:t> </a:t>
            </a:r>
            <a:r>
              <a:rPr lang="uk-UA" dirty="0"/>
              <a:t>інвестиції</a:t>
            </a:r>
            <a:r>
              <a:rPr lang="en-US" dirty="0"/>
              <a:t> у </a:t>
            </a:r>
            <a:r>
              <a:rPr lang="uk-UA" dirty="0"/>
              <a:t>землю, включаючи витрати, пов'язані з купівлею землі</a:t>
            </a:r>
            <a:r>
              <a:rPr lang="en-US" dirty="0"/>
              <a:t>.</a:t>
            </a:r>
          </a:p>
          <a:p>
            <a:pPr algn="l" rtl="0"/>
            <a:r>
              <a:rPr lang="uk-UA" dirty="0"/>
              <a:t>Він перевіряє, чи є інвестиційна можливість достатньо перспективною, щоб можна було прийняти рішення про підготовку конкретного плану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E26C48-4A0C-456C-8087-829B7B5C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cs-CZ" b="1" dirty="0"/>
              <a:t>Стратегічний трикутник</a:t>
            </a: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CF471ED3-3699-E061-3D4E-BA43A9D72A24}"/>
              </a:ext>
            </a:extLst>
          </p:cNvPr>
          <p:cNvGrpSpPr/>
          <p:nvPr/>
        </p:nvGrpSpPr>
        <p:grpSpPr>
          <a:xfrm>
            <a:off x="150320" y="2300618"/>
            <a:ext cx="4292895" cy="3245589"/>
            <a:chOff x="372140" y="1924491"/>
            <a:chExt cx="5723860" cy="4327452"/>
          </a:xfrm>
        </p:grpSpPr>
        <p:sp>
          <p:nvSpPr>
            <p:cNvPr id="6" name="Rovnoramenný trojúhelník 5">
              <a:extLst>
                <a:ext uri="{FF2B5EF4-FFF2-40B4-BE49-F238E27FC236}">
                  <a16:creationId xmlns:a16="http://schemas.microsoft.com/office/drawing/2014/main" id="{C1D2F314-3E62-D344-C181-A73178913C2E}"/>
                </a:ext>
              </a:extLst>
            </p:cNvPr>
            <p:cNvSpPr/>
            <p:nvPr/>
          </p:nvSpPr>
          <p:spPr>
            <a:xfrm>
              <a:off x="372140" y="1924492"/>
              <a:ext cx="5723860" cy="4327451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sz="1350">
                <a:ln w="76200">
                  <a:solidFill>
                    <a:schemeClr val="tx2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Rovnoramenný trojúhelník 6">
              <a:extLst>
                <a:ext uri="{FF2B5EF4-FFF2-40B4-BE49-F238E27FC236}">
                  <a16:creationId xmlns:a16="http://schemas.microsoft.com/office/drawing/2014/main" id="{3107600B-53EC-0819-09E0-3E0F94ED97AB}"/>
                </a:ext>
              </a:extLst>
            </p:cNvPr>
            <p:cNvSpPr/>
            <p:nvPr/>
          </p:nvSpPr>
          <p:spPr>
            <a:xfrm>
              <a:off x="1307805" y="1924493"/>
              <a:ext cx="3859618" cy="2913321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sz="1350">
                <a:ln w="76200">
                  <a:solidFill>
                    <a:schemeClr val="tx2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Rovnoramenný trojúhelník 7">
              <a:extLst>
                <a:ext uri="{FF2B5EF4-FFF2-40B4-BE49-F238E27FC236}">
                  <a16:creationId xmlns:a16="http://schemas.microsoft.com/office/drawing/2014/main" id="{FAC26C88-0471-17E1-DC5D-C5A82C05F547}"/>
                </a:ext>
              </a:extLst>
            </p:cNvPr>
            <p:cNvSpPr/>
            <p:nvPr/>
          </p:nvSpPr>
          <p:spPr>
            <a:xfrm>
              <a:off x="2232837" y="1924491"/>
              <a:ext cx="2009554" cy="1504509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sz="1350">
                <a:ln w="76200">
                  <a:solidFill>
                    <a:schemeClr val="tx2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3" name="TextovéPole 2">
            <a:extLst>
              <a:ext uri="{FF2B5EF4-FFF2-40B4-BE49-F238E27FC236}">
                <a16:creationId xmlns:a16="http://schemas.microsoft.com/office/drawing/2014/main" id="{C4F481CC-4500-C42B-303C-CFABD8524614}"/>
              </a:ext>
            </a:extLst>
          </p:cNvPr>
          <p:cNvSpPr txBox="1"/>
          <p:nvPr/>
        </p:nvSpPr>
        <p:spPr>
          <a:xfrm>
            <a:off x="3289879" y="2668601"/>
            <a:ext cx="4668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cs-CZ" sz="2800" dirty="0"/>
              <a:t>Рівень </a:t>
            </a:r>
            <a:r>
              <a:rPr lang="uk-UA" sz="2800" dirty="0"/>
              <a:t>місії</a:t>
            </a:r>
            <a:r>
              <a:rPr lang="cs-CZ" sz="2800" dirty="0"/>
              <a:t> – </a:t>
            </a:r>
            <a:r>
              <a:rPr lang="uk-UA" sz="2800" dirty="0"/>
              <a:t>понад 20</a:t>
            </a:r>
            <a:r>
              <a:rPr lang="cs-CZ" sz="2800" dirty="0"/>
              <a:t> років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C7D0637-1F4F-F74E-5403-601256B96472}"/>
              </a:ext>
            </a:extLst>
          </p:cNvPr>
          <p:cNvSpPr txBox="1"/>
          <p:nvPr/>
        </p:nvSpPr>
        <p:spPr>
          <a:xfrm>
            <a:off x="3513933" y="3646513"/>
            <a:ext cx="5630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cs-CZ" sz="2400" dirty="0"/>
              <a:t>Стратегічний рівень – </a:t>
            </a:r>
            <a:r>
              <a:rPr lang="uk-UA" sz="2400" dirty="0"/>
              <a:t>від </a:t>
            </a:r>
            <a:r>
              <a:rPr lang="cs-CZ" sz="2400" dirty="0"/>
              <a:t>10</a:t>
            </a:r>
            <a:r>
              <a:rPr lang="uk-UA" sz="2400" dirty="0"/>
              <a:t> до </a:t>
            </a:r>
            <a:r>
              <a:rPr lang="cs-CZ" sz="2400" dirty="0"/>
              <a:t>15 років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A20062E-DC5A-DB81-B527-3BC03DF9FCC6}"/>
              </a:ext>
            </a:extLst>
          </p:cNvPr>
          <p:cNvSpPr txBox="1"/>
          <p:nvPr/>
        </p:nvSpPr>
        <p:spPr>
          <a:xfrm>
            <a:off x="4595923" y="4792454"/>
            <a:ext cx="4584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cs-CZ" sz="2800" dirty="0"/>
              <a:t>Рівень ді</a:t>
            </a:r>
            <a:r>
              <a:rPr lang="uk-UA" sz="2800" dirty="0"/>
              <a:t>й</a:t>
            </a:r>
            <a:r>
              <a:rPr lang="cs-CZ" sz="2800" dirty="0"/>
              <a:t> – </a:t>
            </a:r>
            <a:r>
              <a:rPr lang="uk-UA" sz="2800" dirty="0"/>
              <a:t> від </a:t>
            </a:r>
            <a:r>
              <a:rPr lang="cs-CZ" sz="2800" dirty="0"/>
              <a:t>4</a:t>
            </a:r>
            <a:r>
              <a:rPr lang="uk-UA" sz="2800" dirty="0"/>
              <a:t> до </a:t>
            </a:r>
            <a:r>
              <a:rPr lang="cs-CZ" sz="2800" dirty="0"/>
              <a:t>7 років</a:t>
            </a:r>
          </a:p>
        </p:txBody>
      </p:sp>
    </p:spTree>
    <p:extLst>
      <p:ext uri="{BB962C8B-B14F-4D97-AF65-F5344CB8AC3E}">
        <p14:creationId xmlns:p14="http://schemas.microsoft.com/office/powerpoint/2010/main" val="664364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/>
          <a:lstStyle/>
          <a:p>
            <a:pPr algn="ctr" rtl="0"/>
            <a:r>
              <a:rPr lang="en-US" dirty="0"/>
              <a:t>ЕКОНОМІЧНА ДОЦІЛЬНІСТЬ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507288" cy="5472608"/>
          </a:xfrm>
        </p:spPr>
        <p:txBody>
          <a:bodyPr/>
          <a:lstStyle/>
          <a:p>
            <a:pPr algn="l" rtl="0">
              <a:buFont typeface="Monotype Sorts" pitchFamily="2" charset="2"/>
              <a:buNone/>
            </a:pPr>
            <a:r>
              <a:rPr lang="cs-CZ" b="1" i="1" dirty="0"/>
              <a:t>Статичні методи</a:t>
            </a:r>
            <a:r>
              <a:rPr lang="uk-UA" b="1" i="1" dirty="0"/>
              <a:t> </a:t>
            </a:r>
            <a:r>
              <a:rPr lang="cs-CZ" dirty="0"/>
              <a:t>оцінк</a:t>
            </a:r>
            <a:r>
              <a:rPr lang="uk-UA" dirty="0"/>
              <a:t>и</a:t>
            </a:r>
            <a:r>
              <a:rPr lang="cs-CZ" dirty="0"/>
              <a:t> інвестицій</a:t>
            </a:r>
            <a:r>
              <a:rPr lang="cs-CZ" b="1" dirty="0"/>
              <a:t> </a:t>
            </a:r>
            <a:br>
              <a:rPr lang="cs-CZ" b="1" dirty="0"/>
            </a:br>
            <a:r>
              <a:rPr lang="cs-CZ" dirty="0"/>
              <a:t>визначають цінність проекту в певний момент часу. </a:t>
            </a:r>
            <a:r>
              <a:rPr lang="uk-UA" dirty="0"/>
              <a:t>Включає</a:t>
            </a:r>
            <a:r>
              <a:rPr lang="cs-CZ" dirty="0"/>
              <a:t>:</a:t>
            </a:r>
          </a:p>
          <a:p>
            <a:pPr algn="l" rtl="0">
              <a:spcBef>
                <a:spcPct val="0"/>
              </a:spcBef>
            </a:pPr>
            <a:r>
              <a:rPr lang="cs-CZ" sz="2800" dirty="0"/>
              <a:t>порівняння вартості</a:t>
            </a:r>
          </a:p>
          <a:p>
            <a:pPr algn="l" rtl="0">
              <a:spcBef>
                <a:spcPct val="0"/>
              </a:spcBef>
            </a:pPr>
            <a:r>
              <a:rPr lang="cs-CZ" sz="2800" dirty="0"/>
              <a:t>розрахунок чистого річного </a:t>
            </a:r>
            <a:r>
              <a:rPr lang="uk-UA" sz="2800" dirty="0"/>
              <a:t>доходу</a:t>
            </a:r>
            <a:endParaRPr lang="cs-CZ" sz="2800" dirty="0"/>
          </a:p>
          <a:p>
            <a:pPr algn="l" rtl="0">
              <a:spcBef>
                <a:spcPct val="0"/>
              </a:spcBef>
            </a:pPr>
            <a:r>
              <a:rPr lang="cs-CZ" sz="2800" dirty="0"/>
              <a:t>розрахунок рентабельності – визначення рентабельності у відсотках</a:t>
            </a:r>
          </a:p>
          <a:p>
            <a:pPr algn="l" rtl="0">
              <a:spcBef>
                <a:spcPct val="0"/>
              </a:spcBef>
            </a:pPr>
            <a:r>
              <a:rPr lang="uk-UA" sz="2800" dirty="0"/>
              <a:t>статистичний метод </a:t>
            </a:r>
            <a:r>
              <a:rPr lang="cs-CZ" sz="2800" dirty="0"/>
              <a:t>періоду окупності – визначення того, скільки часу знадобиться для покриття інвестиційних витрат</a:t>
            </a:r>
          </a:p>
          <a:p>
            <a:pPr algn="l" rtl="0">
              <a:spcBef>
                <a:spcPct val="0"/>
              </a:spcBef>
            </a:pPr>
            <a:r>
              <a:rPr lang="cs-CZ" sz="2800" dirty="0"/>
              <a:t>аналіз корисності</a:t>
            </a:r>
          </a:p>
          <a:p>
            <a:pPr algn="l" rtl="0">
              <a:buFont typeface="Monotype Sorts" pitchFamily="2" charset="2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52400"/>
            <a:ext cx="8359080" cy="1548408"/>
          </a:xfrm>
        </p:spPr>
        <p:txBody>
          <a:bodyPr>
            <a:normAutofit/>
          </a:bodyPr>
          <a:lstStyle/>
          <a:p>
            <a:pPr algn="ctr" rtl="0"/>
            <a:r>
              <a:rPr lang="cs-CZ" b="1" dirty="0"/>
              <a:t>Економічне порівняння варіантів</a:t>
            </a:r>
            <a:br>
              <a:rPr lang="cs-CZ" b="1" dirty="0"/>
            </a:br>
            <a:r>
              <a:rPr lang="cs-CZ" b="1" dirty="0"/>
              <a:t>Розраховано (у чеських кронах)</a:t>
            </a:r>
            <a:endParaRPr lang="en-US" b="1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584FFBF-7EDB-7B4E-DF7A-1B48C0DA73C0}"/>
              </a:ext>
            </a:extLst>
          </p:cNvPr>
          <p:cNvGrpSpPr/>
          <p:nvPr/>
        </p:nvGrpSpPr>
        <p:grpSpPr>
          <a:xfrm>
            <a:off x="323528" y="2462210"/>
            <a:ext cx="8568952" cy="2114554"/>
            <a:chOff x="323528" y="2462210"/>
            <a:chExt cx="8568952" cy="2114554"/>
          </a:xfrm>
        </p:grpSpPr>
        <p:graphicFrame>
          <p:nvGraphicFramePr>
            <p:cNvPr id="39939" name="Object 3"/>
            <p:cNvGraphicFramePr>
              <a:graphicFrameLocks noChangeAspect="1"/>
            </p:cNvGraphicFramePr>
            <p:nvPr/>
          </p:nvGraphicFramePr>
          <p:xfrm>
            <a:off x="323528" y="2462210"/>
            <a:ext cx="8568952" cy="21145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kument" r:id="rId2" imgW="6027480" imgH="1305720" progId="Word.Document.8">
                    <p:embed/>
                  </p:oleObj>
                </mc:Choice>
                <mc:Fallback>
                  <p:oleObj name="Dokument" r:id="rId2" imgW="6027480" imgH="1305720" progId="Word.Document.8">
                    <p:embed/>
                    <p:pic>
                      <p:nvPicPr>
                        <p:cNvPr id="39939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528" y="2462210"/>
                          <a:ext cx="8568952" cy="21145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3">
              <a:extLst>
                <a:ext uri="{FF2B5EF4-FFF2-40B4-BE49-F238E27FC236}">
                  <a16:creationId xmlns:a16="http://schemas.microsoft.com/office/drawing/2014/main" id="{2CC4923F-87D4-665D-A848-93AA0AB76C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536" y="2484573"/>
              <a:ext cx="1944216" cy="29635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800" dirty="0"/>
                <a:t>Тип інвестицій</a:t>
              </a:r>
              <a:endParaRPr lang="cs-CZ" altLang="en-US" sz="1800" dirty="0"/>
            </a:p>
          </p:txBody>
        </p:sp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2C95EAF9-FC38-511A-D4B6-5E4939404A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0152" y="2492896"/>
              <a:ext cx="1944216" cy="29635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800" dirty="0"/>
                <a:t>Варіант В</a:t>
              </a:r>
              <a:endParaRPr lang="cs-CZ" altLang="en-US" sz="1800" dirty="0"/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BBF46A36-D3DA-9B4F-E58E-A85B363ABC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5524" y="2492896"/>
              <a:ext cx="1944216" cy="296355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800" dirty="0"/>
                <a:t>Варіант А</a:t>
              </a:r>
              <a:endParaRPr lang="cs-CZ" altLang="en-US" sz="1800" dirty="0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5E2C218E-333A-2C8E-DAD7-5E8AD38757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536" y="2822250"/>
              <a:ext cx="1944216" cy="144016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800" dirty="0"/>
                <a:t>Інфраструктура</a:t>
              </a:r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800" dirty="0"/>
                <a:t>Комунікація</a:t>
              </a:r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800" dirty="0"/>
                <a:t>Озеленення</a:t>
              </a:r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800" dirty="0"/>
                <a:t>Паркінг</a:t>
              </a:r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800" b="1" dirty="0"/>
                <a:t>Всього</a:t>
              </a:r>
              <a:endParaRPr lang="cs-CZ" altLang="en-US" sz="1800" b="1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629B1E92-7C54-F2CE-49E3-672D31B906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pPr rtl="0" eaLnBrk="1" hangingPunct="1"/>
            <a:r>
              <a:rPr lang="cs-CZ" altLang="en-US" b="1" dirty="0"/>
              <a:t>Нефінансове порівняння варіантів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05D9F2A2-9C3B-D0FA-BD9E-655B93310110}"/>
              </a:ext>
            </a:extLst>
          </p:cNvPr>
          <p:cNvGrpSpPr/>
          <p:nvPr/>
        </p:nvGrpSpPr>
        <p:grpSpPr>
          <a:xfrm>
            <a:off x="457200" y="1412875"/>
            <a:ext cx="8568952" cy="5053770"/>
            <a:chOff x="457200" y="1412875"/>
            <a:chExt cx="8568952" cy="5053770"/>
          </a:xfrm>
        </p:grpSpPr>
        <p:pic>
          <p:nvPicPr>
            <p:cNvPr id="30723" name="Picture 3">
              <a:extLst>
                <a:ext uri="{FF2B5EF4-FFF2-40B4-BE49-F238E27FC236}">
                  <a16:creationId xmlns:a16="http://schemas.microsoft.com/office/drawing/2014/main" id="{A5596CA3-41EC-4DD6-AD33-54436AFF94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309" t="9552" r="10364" b="7394"/>
            <a:stretch>
              <a:fillRect/>
            </a:stretch>
          </p:blipFill>
          <p:spPr bwMode="auto">
            <a:xfrm>
              <a:off x="457200" y="1412875"/>
              <a:ext cx="8363272" cy="502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3">
              <a:extLst>
                <a:ext uri="{FF2B5EF4-FFF2-40B4-BE49-F238E27FC236}">
                  <a16:creationId xmlns:a16="http://schemas.microsoft.com/office/drawing/2014/main" id="{C2EBFF07-DB25-3F26-6483-B63CE37B7B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1772816"/>
              <a:ext cx="1594520" cy="466132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200" b="1" i="1" dirty="0"/>
                <a:t>КОР</a:t>
              </a:r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endParaRPr lang="uk-UA" altLang="en-US" sz="1200" b="1" i="1" dirty="0"/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200" b="1" i="1" dirty="0"/>
                <a:t>Бульвар – цикл стежка</a:t>
              </a:r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200" b="1" i="1" dirty="0"/>
                <a:t>Міст</a:t>
              </a:r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endParaRPr lang="uk-UA" altLang="en-US" sz="700" b="1" i="1" dirty="0"/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200" b="1" i="1" dirty="0"/>
                <a:t>Будівля Белведер </a:t>
              </a:r>
              <a:r>
                <a:rPr lang="uk-UA" altLang="en-US" sz="1000" b="1" i="1" dirty="0"/>
                <a:t>Трафостаніце</a:t>
              </a:r>
              <a:endParaRPr lang="uk-UA" altLang="en-US" sz="1200" b="1" i="1" dirty="0"/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endParaRPr lang="uk-UA" altLang="en-US" sz="1100" b="1" i="1" dirty="0"/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endParaRPr lang="uk-UA" altLang="en-US" sz="200" b="1" i="1" dirty="0"/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200" b="1" i="1" dirty="0"/>
                <a:t>Опалення</a:t>
              </a:r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endParaRPr lang="uk-UA" altLang="en-US" sz="1200" b="1" i="1" dirty="0"/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200" b="1" i="1" dirty="0"/>
                <a:t>З'єднання об'єктів</a:t>
              </a:r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200" b="1" i="1" dirty="0"/>
                <a:t>Гаражі під стадіон</a:t>
              </a:r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200" b="1" i="1" dirty="0"/>
                <a:t>Доступ до гаражів від набережної</a:t>
              </a:r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200" b="1" i="1" dirty="0"/>
                <a:t>Багатоповерхові гаражі</a:t>
              </a:r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200" b="1" i="1" dirty="0"/>
                <a:t>Зв'язок з центром купівлі</a:t>
              </a:r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200" b="1" i="1" dirty="0"/>
                <a:t>ПІВНІЧ</a:t>
              </a:r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200" b="1" i="1" dirty="0"/>
                <a:t>Біокоридор – вод-ні поверхи</a:t>
              </a:r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200" b="1" i="1" dirty="0"/>
                <a:t>Результат </a:t>
              </a:r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200" b="1" i="1" dirty="0"/>
                <a:t>оцінки </a:t>
              </a:r>
              <a:endParaRPr lang="cs-CZ" altLang="en-US" sz="1200" b="1" i="1" dirty="0"/>
            </a:p>
          </p:txBody>
        </p:sp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5B221A39-C1F2-4724-0B13-3E4DCE8FA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1421912"/>
              <a:ext cx="1332656" cy="28589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400" b="1" i="1" dirty="0">
                  <a:solidFill>
                    <a:schemeClr val="bg1"/>
                  </a:solidFill>
                </a:rPr>
                <a:t>Елемент</a:t>
              </a:r>
              <a:endParaRPr lang="cs-CZ" altLang="en-US" sz="1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04DF72B-D8D6-D07C-E9AE-B98EAE95CC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3728" y="1421912"/>
              <a:ext cx="1332656" cy="28589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400" i="1" dirty="0">
                  <a:solidFill>
                    <a:schemeClr val="bg1"/>
                  </a:solidFill>
                </a:rPr>
                <a:t>Варіант А</a:t>
              </a:r>
              <a:endParaRPr lang="cs-CZ" altLang="en-US" sz="1400" i="1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313D73A1-C068-48C8-6570-905A4B67FA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9912" y="1421912"/>
              <a:ext cx="1332656" cy="28589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400" i="1" dirty="0">
                  <a:solidFill>
                    <a:schemeClr val="bg1"/>
                  </a:solidFill>
                </a:rPr>
                <a:t>Варіант В</a:t>
              </a:r>
              <a:endParaRPr lang="cs-CZ" altLang="en-US" sz="1400" i="1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704BDA08-B376-A933-B95A-952E559FE3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6096" y="1421912"/>
              <a:ext cx="1008112" cy="13488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400" i="1" dirty="0">
                  <a:solidFill>
                    <a:schemeClr val="bg1"/>
                  </a:solidFill>
                </a:rPr>
                <a:t>Оцінки    </a:t>
              </a:r>
              <a:endParaRPr lang="cs-CZ" altLang="en-US" sz="1400" i="1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6577CBFA-8A44-BF46-3462-523684B27E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3057" y="1421912"/>
              <a:ext cx="1008112" cy="28589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400" i="1" dirty="0">
                  <a:solidFill>
                    <a:schemeClr val="bg1"/>
                  </a:solidFill>
                </a:rPr>
                <a:t>Переваги    </a:t>
              </a:r>
              <a:endParaRPr lang="cs-CZ" altLang="en-US" sz="1400" i="1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63CFF2CD-6160-2377-3427-6D719A14B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3384" y="1781853"/>
              <a:ext cx="1450504" cy="46613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200" i="1" dirty="0"/>
                <a:t>Комплексне </a:t>
              </a:r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200" i="1" dirty="0"/>
                <a:t>знесення</a:t>
              </a:r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200" i="1" dirty="0"/>
                <a:t>так</a:t>
              </a:r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endParaRPr lang="uk-UA" altLang="en-US" sz="1200" i="1" dirty="0"/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200" i="1" dirty="0"/>
                <a:t>по бульвару</a:t>
              </a:r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endParaRPr lang="uk-UA" altLang="en-US" sz="1200" i="1" dirty="0"/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200" i="1" dirty="0"/>
                <a:t>не під землею</a:t>
              </a:r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endParaRPr lang="uk-UA" altLang="en-US" sz="1200" i="1" dirty="0"/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200" i="1" dirty="0"/>
                <a:t>газом</a:t>
              </a:r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endParaRPr lang="uk-UA" altLang="en-US" sz="1200" i="1" dirty="0"/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200" i="1" dirty="0"/>
                <a:t>не глибоко </a:t>
              </a:r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endParaRPr lang="uk-UA" altLang="en-US" sz="1200" i="1" dirty="0"/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endParaRPr lang="uk-UA" altLang="en-US" sz="1200" i="1" dirty="0"/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200" i="1" dirty="0"/>
                <a:t>ні</a:t>
              </a:r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200" i="1" dirty="0"/>
                <a:t>ні</a:t>
              </a:r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endParaRPr lang="uk-UA" altLang="en-US" sz="900" i="1" dirty="0"/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200" i="1" dirty="0"/>
                <a:t>для авто і для пішоходів</a:t>
              </a:r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endParaRPr lang="uk-UA" altLang="en-US" sz="1200" i="1" dirty="0"/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200" i="1" dirty="0"/>
                <a:t>ні</a:t>
              </a:r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endParaRPr lang="uk-UA" altLang="en-US" sz="1200" i="1" dirty="0"/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endParaRPr lang="cs-CZ" altLang="en-US" sz="1200" b="1" i="1" dirty="0"/>
            </a:p>
          </p:txBody>
        </p:sp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93A8BF13-9A89-A6C6-8A7B-4992F25E60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9568" y="1781853"/>
              <a:ext cx="1450504" cy="46613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200" i="1" dirty="0"/>
                <a:t>ремонт </a:t>
              </a:r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200" i="1" dirty="0"/>
                <a:t>знесення 2 </a:t>
              </a:r>
              <a:r>
                <a:rPr lang="uk-UA" altLang="en-US" sz="1200" i="1" dirty="0" err="1"/>
                <a:t>нп</a:t>
              </a:r>
              <a:endParaRPr lang="uk-UA" altLang="en-US" sz="1200" i="1" dirty="0"/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200" i="1" dirty="0"/>
                <a:t>ні</a:t>
              </a:r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endParaRPr lang="uk-UA" altLang="en-US" sz="600" i="1" dirty="0"/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200" i="1" dirty="0"/>
                <a:t>у філармонії</a:t>
              </a:r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endParaRPr lang="uk-UA" altLang="en-US" sz="1200" i="1" dirty="0"/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200" i="1" dirty="0"/>
                <a:t>так</a:t>
              </a:r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200" i="1" dirty="0"/>
                <a:t>вбудований</a:t>
              </a:r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endParaRPr lang="uk-UA" altLang="en-US" sz="600" i="1" dirty="0"/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200" i="1" dirty="0"/>
                <a:t>ЦЗТ</a:t>
              </a:r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endParaRPr lang="uk-UA" altLang="en-US" sz="1200" i="1" dirty="0"/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200" i="1" dirty="0"/>
                <a:t>так</a:t>
              </a:r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200" i="1" dirty="0"/>
                <a:t>глибоко </a:t>
              </a:r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endParaRPr lang="uk-UA" altLang="en-US" sz="1000" i="1" dirty="0"/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200" i="1" dirty="0"/>
                <a:t>так</a:t>
              </a:r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endParaRPr lang="uk-UA" altLang="en-US" sz="900" i="1" dirty="0"/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200" i="1" dirty="0"/>
                <a:t>так</a:t>
              </a:r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endParaRPr lang="uk-UA" altLang="en-US" sz="900" i="1" dirty="0"/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200" i="1" dirty="0"/>
                <a:t>для пішоходів і </a:t>
              </a:r>
              <a:r>
                <a:rPr lang="uk-UA" altLang="en-US" sz="1200" i="1" dirty="0" err="1"/>
                <a:t>ве-лосипедистів</a:t>
              </a:r>
              <a:endParaRPr lang="uk-UA" altLang="en-US" sz="1200" i="1" dirty="0"/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endParaRPr lang="uk-UA" altLang="en-US" sz="1200" i="1" dirty="0"/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200" i="1" dirty="0"/>
                <a:t>так</a:t>
              </a:r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endParaRPr lang="uk-UA" altLang="en-US" sz="1200" i="1" dirty="0"/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endParaRPr lang="cs-CZ" altLang="en-US" sz="1200" b="1" i="1" dirty="0"/>
            </a:p>
          </p:txBody>
        </p:sp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95FB70BC-EEDA-D33B-1DED-6C45DA0A7C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5877" y="1805323"/>
              <a:ext cx="2010275" cy="46613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200" i="1" dirty="0"/>
                <a:t>менші витрати</a:t>
              </a:r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endParaRPr lang="uk-UA" altLang="en-US" sz="800" i="1" dirty="0"/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200" i="1" dirty="0"/>
                <a:t>залежить від </a:t>
              </a:r>
              <a:r>
                <a:rPr lang="uk-UA" altLang="en-US" sz="1200" i="1" dirty="0" err="1"/>
                <a:t>розта-шування</a:t>
              </a:r>
              <a:r>
                <a:rPr lang="uk-UA" altLang="en-US" sz="1200" i="1" dirty="0"/>
                <a:t> мосту</a:t>
              </a:r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200" i="1" dirty="0"/>
                <a:t>залежить від </a:t>
              </a:r>
              <a:r>
                <a:rPr lang="uk-UA" altLang="en-US" sz="1200" i="1" dirty="0" err="1"/>
                <a:t>розташу-вання</a:t>
              </a:r>
              <a:r>
                <a:rPr lang="uk-UA" altLang="en-US" sz="1200" i="1" dirty="0"/>
                <a:t> траси</a:t>
              </a:r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200" i="1" dirty="0"/>
                <a:t>витрати/якість</a:t>
              </a:r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200" i="1" dirty="0"/>
                <a:t>витрати/корисність</a:t>
              </a:r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200" i="1" dirty="0"/>
                <a:t>площа</a:t>
              </a:r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200" i="1" dirty="0"/>
                <a:t>економіка і </a:t>
              </a:r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200" i="1" dirty="0"/>
                <a:t>екологія</a:t>
              </a:r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200" i="1" dirty="0"/>
                <a:t>корисна площа</a:t>
              </a:r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200" i="1" dirty="0"/>
                <a:t>менші витрати</a:t>
              </a:r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endParaRPr lang="uk-UA" altLang="en-US" sz="400" i="1" dirty="0"/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200" i="1" dirty="0"/>
                <a:t>транспорт</a:t>
              </a:r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200" i="1" dirty="0"/>
                <a:t>небажаний</a:t>
              </a:r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200" i="1" dirty="0"/>
                <a:t>потужність/вартість</a:t>
              </a:r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endParaRPr lang="uk-UA" altLang="en-US" sz="1200" i="1" dirty="0"/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endParaRPr lang="uk-UA" altLang="en-US" sz="1200" i="1" dirty="0"/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endParaRPr lang="uk-UA" altLang="en-US" sz="1200" i="1" dirty="0"/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200" i="1" dirty="0"/>
                <a:t>Витрати/екологія</a:t>
              </a:r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endParaRPr lang="uk-UA" altLang="en-US" sz="1200" i="1" dirty="0"/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uk-UA" altLang="en-US" sz="1200" i="1" dirty="0"/>
                <a:t>Є більш сприятливим і, особливо, з економічного погляду</a:t>
              </a:r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endParaRPr lang="uk-UA" altLang="en-US" sz="1200" i="1" dirty="0"/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endParaRPr lang="uk-UA" altLang="en-US" sz="1200" i="1" dirty="0"/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endParaRPr lang="uk-UA" altLang="en-US" sz="1200" i="1" dirty="0"/>
            </a:p>
            <a:p>
              <a:pPr eaLnBrk="1" hangingPunct="1">
                <a:lnSpc>
                  <a:spcPct val="90000"/>
                </a:lnSpc>
                <a:buFontTx/>
                <a:buNone/>
              </a:pPr>
              <a:endParaRPr lang="cs-CZ" altLang="en-US" sz="1200" b="1" i="1" dirty="0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154A3F8-E89F-A1BC-E199-F61521BF92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rtl="0" eaLnBrk="1" hangingPunct="1"/>
            <a:r>
              <a:rPr lang="uk-UA" altLang="en-US" b="1" dirty="0"/>
              <a:t>Діаграма </a:t>
            </a:r>
            <a:r>
              <a:rPr lang="uk-UA" b="1" dirty="0" err="1"/>
              <a:t>Ґанта</a:t>
            </a:r>
            <a:r>
              <a:rPr lang="uk-UA" b="1" dirty="0"/>
              <a:t> (</a:t>
            </a:r>
            <a:r>
              <a:rPr lang="uk-UA" b="1" dirty="0" err="1"/>
              <a:t>гармонограма</a:t>
            </a:r>
            <a:r>
              <a:rPr lang="uk-UA" b="1" dirty="0"/>
              <a:t>)</a:t>
            </a:r>
            <a:r>
              <a:rPr lang="uk-UA" altLang="en-US" b="1" dirty="0"/>
              <a:t> </a:t>
            </a:r>
            <a:endParaRPr lang="en-US" altLang="en-US" b="1" dirty="0"/>
          </a:p>
        </p:txBody>
      </p:sp>
      <p:pic>
        <p:nvPicPr>
          <p:cNvPr id="37891" name="Picture 3">
            <a:extLst>
              <a:ext uri="{FF2B5EF4-FFF2-40B4-BE49-F238E27FC236}">
                <a16:creationId xmlns:a16="http://schemas.microsoft.com/office/drawing/2014/main" id="{E5F2656C-87DC-FAB1-1B22-232A5F29BD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088" y="1341438"/>
            <a:ext cx="7632700" cy="5375275"/>
          </a:xfrm>
          <a:noFill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4904A7A-9047-6780-C0DD-785BFF9D79C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1844675"/>
            <a:ext cx="7772400" cy="2235200"/>
          </a:xfrm>
        </p:spPr>
        <p:txBody>
          <a:bodyPr anchor="ctr"/>
          <a:lstStyle/>
          <a:p>
            <a:r>
              <a:rPr lang="uk-UA" altLang="en-US" sz="4400" b="1" dirty="0"/>
              <a:t>Дякую за увагу!</a:t>
            </a:r>
            <a:endParaRPr lang="cs-CZ" altLang="en-US" sz="4400" b="1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6D13242-E2E3-457C-9767-F8B5380C40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4221088"/>
            <a:ext cx="3456384" cy="2379805"/>
          </a:xfrm>
          <a:prstGeom prst="rect">
            <a:avLst/>
          </a:prstGeom>
        </p:spPr>
      </p:pic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AEB7042A-2512-48DF-A03D-A84674AC113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209" y="264727"/>
            <a:ext cx="3249894" cy="569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Obsah obrázku text, logo, Písmo, Grafika&#10;&#10;Popis byl vytvořen automaticky">
            <a:extLst>
              <a:ext uri="{FF2B5EF4-FFF2-40B4-BE49-F238E27FC236}">
                <a16:creationId xmlns:a16="http://schemas.microsoft.com/office/drawing/2014/main" id="{F2E52B59-AF94-406F-BA04-B10417B9A689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1103" y="110746"/>
            <a:ext cx="2376264" cy="1025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 descr="Jednotný vizuální styl MZV | Ministerstvo zahraničních věcí České republiky">
            <a:extLst>
              <a:ext uri="{FF2B5EF4-FFF2-40B4-BE49-F238E27FC236}">
                <a16:creationId xmlns:a16="http://schemas.microsoft.com/office/drawing/2014/main" id="{94AC60C7-965F-6F76-7A96-F226C1105AEA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06283"/>
            <a:ext cx="3024861" cy="895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9233288"/>
      </p:ext>
    </p:extLst>
  </p:cSld>
  <p:clrMapOvr>
    <a:masterClrMapping/>
  </p:clrMapOvr>
  <p:transition advTm="7907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E26C48-4A0C-456C-8087-829B7B5C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cs-CZ" b="1" dirty="0"/>
              <a:t>Методи </a:t>
            </a:r>
            <a:r>
              <a:rPr lang="uk-UA" b="1" dirty="0"/>
              <a:t>обрання</a:t>
            </a:r>
            <a:r>
              <a:rPr lang="cs-CZ" b="1" dirty="0"/>
              <a:t> проектів -</a:t>
            </a:r>
            <a:r>
              <a:rPr lang="uk-UA" b="1" dirty="0"/>
              <a:t>Визначення</a:t>
            </a:r>
            <a:r>
              <a:rPr lang="cs-CZ" b="1" dirty="0"/>
              <a:t> пріоритетів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7709DD80-DBFD-44CE-8BA2-F97B3E212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20407"/>
            <a:ext cx="8154742" cy="4528894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cs-CZ" dirty="0"/>
              <a:t>Техніка </a:t>
            </a:r>
            <a:r>
              <a:rPr lang="uk-UA" dirty="0"/>
              <a:t>визначення пріоритетів</a:t>
            </a:r>
            <a:r>
              <a:rPr lang="cs-CZ" dirty="0"/>
              <a:t> забезпечує спосіб </a:t>
            </a:r>
            <a:r>
              <a:rPr lang="uk-UA" dirty="0"/>
              <a:t>обрання</a:t>
            </a:r>
            <a:r>
              <a:rPr lang="cs-CZ" dirty="0"/>
              <a:t> правильних проектів для реалізації, тобто</a:t>
            </a:r>
            <a:r>
              <a:rPr lang="uk-UA" dirty="0"/>
              <a:t> </a:t>
            </a:r>
            <a:r>
              <a:rPr lang="cs-CZ" b="1" dirty="0"/>
              <a:t>робити правильні речі</a:t>
            </a:r>
          </a:p>
          <a:p>
            <a:pPr marL="0" indent="0" algn="l" rtl="0">
              <a:buNone/>
            </a:pPr>
            <a:r>
              <a:rPr lang="uk-UA" dirty="0"/>
              <a:t>Використовуючи </a:t>
            </a:r>
            <a:r>
              <a:rPr lang="cs-CZ" dirty="0"/>
              <a:t>інформаці</a:t>
            </a:r>
            <a:r>
              <a:rPr lang="uk-UA" dirty="0"/>
              <a:t>ю щодо </a:t>
            </a:r>
            <a:r>
              <a:rPr lang="uk-UA" dirty="0" err="1"/>
              <a:t>пріоретизації</a:t>
            </a:r>
            <a:r>
              <a:rPr lang="cs-CZ" dirty="0"/>
              <a:t>, ми з’ясуємо, які є потреби, як вони пов’язані між собою та як з ними працювати</a:t>
            </a:r>
            <a:endParaRPr lang="cs-CZ" sz="1800" dirty="0"/>
          </a:p>
          <a:p>
            <a:pPr marL="0" indent="0" algn="l" rtl="0">
              <a:buNone/>
            </a:pPr>
            <a:r>
              <a:rPr lang="cs-CZ" dirty="0"/>
              <a:t>Для цього існує кілька способів, наприклад:</a:t>
            </a:r>
          </a:p>
          <a:p>
            <a:pPr algn="l" rtl="0"/>
            <a:r>
              <a:rPr lang="uk-UA" dirty="0"/>
              <a:t>Групування за принципом спорідненості </a:t>
            </a:r>
          </a:p>
          <a:p>
            <a:pPr algn="l" rtl="0"/>
            <a:r>
              <a:rPr lang="cs-CZ" dirty="0"/>
              <a:t>M</a:t>
            </a:r>
            <a:r>
              <a:rPr lang="uk-UA" dirty="0"/>
              <a:t>о</a:t>
            </a:r>
            <a:r>
              <a:rPr lang="cs-CZ" dirty="0"/>
              <a:t>SCoW</a:t>
            </a:r>
            <a:r>
              <a:rPr lang="uk-UA" dirty="0"/>
              <a:t> (</a:t>
            </a:r>
            <a:r>
              <a:rPr lang="cs-CZ" dirty="0"/>
              <a:t>must, should, could, would</a:t>
            </a:r>
            <a:r>
              <a:rPr lang="uk-UA" dirty="0"/>
              <a:t>)</a:t>
            </a:r>
            <a:endParaRPr lang="cs-CZ" dirty="0"/>
          </a:p>
          <a:p>
            <a:pPr algn="l" rtl="0"/>
            <a:r>
              <a:rPr lang="cs-CZ" dirty="0"/>
              <a:t>Багатокритеріальний метод прийняття рішень</a:t>
            </a:r>
          </a:p>
          <a:p>
            <a:pPr marL="0" indent="0" algn="l" rtl="0">
              <a:buNone/>
            </a:pPr>
            <a:endParaRPr lang="cs-CZ" sz="1800" dirty="0"/>
          </a:p>
          <a:p>
            <a:pPr marL="342900" lvl="1" indent="0" algn="l" rtl="0">
              <a:buNone/>
            </a:pPr>
            <a:endParaRPr lang="cs-CZ" dirty="0"/>
          </a:p>
          <a:p>
            <a:pPr lvl="1" algn="l" rtl="0"/>
            <a:endParaRPr lang="cs-CZ" dirty="0"/>
          </a:p>
          <a:p>
            <a:pPr lvl="1" algn="l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7033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the MoSCoW Method?">
            <a:extLst>
              <a:ext uri="{FF2B5EF4-FFF2-40B4-BE49-F238E27FC236}">
                <a16:creationId xmlns:a16="http://schemas.microsoft.com/office/drawing/2014/main" id="{3476531E-AD89-ADAE-EA25-2E9127704A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48" t="11797" r="7392" b="17582"/>
          <a:stretch/>
        </p:blipFill>
        <p:spPr bwMode="auto">
          <a:xfrm>
            <a:off x="907961" y="186743"/>
            <a:ext cx="7476185" cy="361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0B756C1-C38C-AA69-DC51-FDF327EEE2EF}"/>
              </a:ext>
            </a:extLst>
          </p:cNvPr>
          <p:cNvSpPr/>
          <p:nvPr/>
        </p:nvSpPr>
        <p:spPr>
          <a:xfrm>
            <a:off x="1017432" y="3728435"/>
            <a:ext cx="1770846" cy="294282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0" i="0" dirty="0">
                <a:solidFill>
                  <a:srgbClr val="15171A"/>
                </a:solidFill>
                <a:effectLst/>
                <a:highlight>
                  <a:srgbClr val="FFFFFF"/>
                </a:highlight>
                <a:latin typeface="-apple-system"/>
              </a:rPr>
              <a:t>Вимоги є критично важливими для дотримання поточних строків виконання проекту, щоб він був успішним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CF5DA2-E3F2-C11C-0440-9B7F3D499D8A}"/>
              </a:ext>
            </a:extLst>
          </p:cNvPr>
          <p:cNvSpPr txBox="1"/>
          <p:nvPr/>
        </p:nvSpPr>
        <p:spPr>
          <a:xfrm>
            <a:off x="3023316" y="3920371"/>
            <a:ext cx="1690352" cy="2506187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b="0" i="0">
                <a:solidFill>
                  <a:srgbClr val="15171A"/>
                </a:solidFill>
                <a:effectLst/>
                <a:highlight>
                  <a:srgbClr val="FFFFFF"/>
                </a:highlight>
                <a:latin typeface="-apple-system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/>
              <a:t>Вимоги є важливими, але не обов'язковими для виконання проекту в рамках поточних терміни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65227C-E673-8C15-E30C-C09BB2423C28}"/>
              </a:ext>
            </a:extLst>
          </p:cNvPr>
          <p:cNvSpPr txBox="1"/>
          <p:nvPr/>
        </p:nvSpPr>
        <p:spPr>
          <a:xfrm>
            <a:off x="4713668" y="3808935"/>
            <a:ext cx="177084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0" i="0" dirty="0">
                <a:solidFill>
                  <a:srgbClr val="15171A"/>
                </a:solidFill>
                <a:effectLst/>
                <a:highlight>
                  <a:srgbClr val="FFFFFF"/>
                </a:highlight>
                <a:latin typeface="-apple-system"/>
              </a:rPr>
              <a:t>Вимоги</a:t>
            </a:r>
            <a:r>
              <a:rPr lang="uk-UA" dirty="0">
                <a:solidFill>
                  <a:srgbClr val="15171A"/>
                </a:solidFill>
                <a:highlight>
                  <a:srgbClr val="FFFFFF"/>
                </a:highlight>
                <a:latin typeface="-apple-system"/>
              </a:rPr>
              <a:t> </a:t>
            </a:r>
            <a:r>
              <a:rPr lang="uk-UA" b="0" i="0" dirty="0">
                <a:solidFill>
                  <a:srgbClr val="15171A"/>
                </a:solidFill>
                <a:effectLst/>
                <a:highlight>
                  <a:srgbClr val="FFFFFF"/>
                </a:highlight>
                <a:latin typeface="-apple-system"/>
              </a:rPr>
              <a:t>є бажаними, але не обов'язковими, і можуть мати набагато менший вплив, якщо їх не включити в проект</a:t>
            </a:r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FC8B6E-A099-DE57-801A-8C493DE0B91C}"/>
              </a:ext>
            </a:extLst>
          </p:cNvPr>
          <p:cNvSpPr txBox="1"/>
          <p:nvPr/>
        </p:nvSpPr>
        <p:spPr>
          <a:xfrm>
            <a:off x="6589154" y="3920371"/>
            <a:ext cx="1690352" cy="2506187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b="0" i="0">
                <a:solidFill>
                  <a:srgbClr val="15171A"/>
                </a:solidFill>
                <a:effectLst/>
                <a:highlight>
                  <a:srgbClr val="FFFFFF"/>
                </a:highlight>
                <a:latin typeface="-apple-system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/>
              <a:t>Всі вимоги, що були визнані непріоритетними для терміну реалізації проекту</a:t>
            </a:r>
          </a:p>
        </p:txBody>
      </p:sp>
    </p:spTree>
    <p:extLst>
      <p:ext uri="{BB962C8B-B14F-4D97-AF65-F5344CB8AC3E}">
        <p14:creationId xmlns:p14="http://schemas.microsoft.com/office/powerpoint/2010/main" val="4251186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F9E884-52AB-4D82-8573-F11EBD1ED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4759"/>
            <a:ext cx="7886700" cy="1325563"/>
          </a:xfrm>
        </p:spPr>
        <p:txBody>
          <a:bodyPr/>
          <a:lstStyle/>
          <a:p>
            <a:pPr algn="l" rtl="0"/>
            <a:r>
              <a:rPr lang="uk-UA" b="1" dirty="0"/>
              <a:t>М</a:t>
            </a:r>
            <a:r>
              <a:rPr lang="cs-CZ" b="1" dirty="0"/>
              <a:t>етод</a:t>
            </a:r>
            <a:r>
              <a:rPr lang="uk-UA" b="1" dirty="0"/>
              <a:t> </a:t>
            </a:r>
            <a:r>
              <a:rPr lang="cs-CZ" b="1" dirty="0"/>
              <a:t>MoSCoW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659EB88-CB1C-4C74-A86E-C2114C623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0321"/>
            <a:ext cx="7886700" cy="5082919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uk-UA" dirty="0"/>
              <a:t>метод, що</a:t>
            </a:r>
            <a:r>
              <a:rPr lang="cs-CZ" dirty="0"/>
              <a:t> широко використову</a:t>
            </a:r>
            <a:r>
              <a:rPr lang="uk-UA" dirty="0" err="1"/>
              <a:t>ється</a:t>
            </a:r>
            <a:r>
              <a:rPr lang="cs-CZ" dirty="0"/>
              <a:t>, який часто обирають через його простоту. </a:t>
            </a:r>
            <a:r>
              <a:rPr lang="uk-UA" dirty="0"/>
              <a:t>Д</a:t>
            </a:r>
            <a:r>
              <a:rPr lang="cs-CZ" dirty="0"/>
              <a:t>опомагає розділити </a:t>
            </a:r>
            <a:r>
              <a:rPr lang="uk-UA" dirty="0"/>
              <a:t>заходи</a:t>
            </a:r>
            <a:r>
              <a:rPr lang="cs-CZ" dirty="0"/>
              <a:t> і проекти на ті, які:</a:t>
            </a:r>
          </a:p>
          <a:p>
            <a:pPr algn="l" rtl="0"/>
            <a:r>
              <a:rPr lang="cs-CZ" dirty="0"/>
              <a:t>«</a:t>
            </a:r>
            <a:r>
              <a:rPr lang="uk-UA" dirty="0"/>
              <a:t>є </a:t>
            </a:r>
            <a:r>
              <a:rPr lang="cs-CZ" dirty="0"/>
              <a:t>обов'язков</a:t>
            </a:r>
            <a:r>
              <a:rPr lang="uk-UA" dirty="0"/>
              <a:t>і</a:t>
            </a:r>
            <a:r>
              <a:rPr lang="cs-CZ" dirty="0"/>
              <a:t>" - базові речі, без яких </a:t>
            </a:r>
            <a:r>
              <a:rPr lang="uk-UA" dirty="0"/>
              <a:t>місто (область, район)</a:t>
            </a:r>
            <a:r>
              <a:rPr lang="cs-CZ" dirty="0"/>
              <a:t> не буде функціонувати, наприклад, критична інфраструктура (електростанція, гідростанція...)</a:t>
            </a:r>
          </a:p>
          <a:p>
            <a:pPr algn="l" rtl="0"/>
            <a:r>
              <a:rPr lang="cs-CZ" dirty="0"/>
              <a:t>«</a:t>
            </a:r>
            <a:r>
              <a:rPr lang="uk-UA" dirty="0"/>
              <a:t>повинно було б</a:t>
            </a:r>
            <a:r>
              <a:rPr lang="cs-CZ" dirty="0"/>
              <a:t> бути» – речі, які суттєво покращать функціонування </a:t>
            </a:r>
            <a:r>
              <a:rPr lang="uk-UA" dirty="0"/>
              <a:t>міста (області, району)</a:t>
            </a:r>
            <a:r>
              <a:rPr lang="cs-CZ" dirty="0"/>
              <a:t>, але не є ключовими для </a:t>
            </a:r>
            <a:r>
              <a:rPr lang="uk-UA" dirty="0"/>
              <a:t>його</a:t>
            </a:r>
            <a:r>
              <a:rPr lang="cs-CZ" dirty="0"/>
              <a:t> функціонування </a:t>
            </a:r>
          </a:p>
          <a:p>
            <a:pPr algn="l" rtl="0"/>
            <a:r>
              <a:rPr lang="cs-CZ" dirty="0"/>
              <a:t>«</a:t>
            </a:r>
            <a:r>
              <a:rPr lang="uk-UA" dirty="0"/>
              <a:t>могли б бути</a:t>
            </a:r>
            <a:r>
              <a:rPr lang="cs-CZ" dirty="0"/>
              <a:t>» - те, що покращило б функціонування </a:t>
            </a:r>
            <a:r>
              <a:rPr lang="uk-UA" dirty="0"/>
              <a:t>міста (області, району)</a:t>
            </a:r>
            <a:r>
              <a:rPr lang="cs-CZ" dirty="0"/>
              <a:t>, але </a:t>
            </a:r>
            <a:r>
              <a:rPr lang="uk-UA" dirty="0"/>
              <a:t>і без них воно </a:t>
            </a:r>
            <a:r>
              <a:rPr lang="cs-CZ" dirty="0"/>
              <a:t>буде функціонувати (зелені насадження, парки та зони відпочинку)</a:t>
            </a:r>
          </a:p>
          <a:p>
            <a:pPr algn="l" rtl="0"/>
            <a:r>
              <a:rPr lang="cs-CZ" dirty="0"/>
              <a:t>"не обов'язково</a:t>
            </a:r>
            <a:r>
              <a:rPr lang="uk-UA" dirty="0"/>
              <a:t> повинні бути</a:t>
            </a:r>
            <a:r>
              <a:rPr lang="cs-CZ" dirty="0"/>
              <a:t>" - речі найменшого пріоритету, які покращать життя </a:t>
            </a:r>
            <a:r>
              <a:rPr lang="uk-UA" dirty="0"/>
              <a:t>міста (області, району)</a:t>
            </a:r>
            <a:r>
              <a:rPr lang="cs-CZ" dirty="0"/>
              <a:t>, але не </a:t>
            </a:r>
            <a:r>
              <a:rPr lang="uk-UA" dirty="0"/>
              <a:t>є </a:t>
            </a:r>
            <a:r>
              <a:rPr lang="cs-CZ" dirty="0"/>
              <a:t>обов'язков</a:t>
            </a:r>
            <a:r>
              <a:rPr lang="uk-UA" dirty="0" err="1"/>
              <a:t>ими</a:t>
            </a:r>
            <a:r>
              <a:rPr lang="cs-CZ" dirty="0"/>
              <a:t> (стадіони, басейни)</a:t>
            </a:r>
          </a:p>
          <a:p>
            <a:pPr algn="l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4287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461108-D3E9-8858-9692-F693D7EF8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uk-UA" b="1" dirty="0"/>
              <a:t>С</a:t>
            </a:r>
            <a:r>
              <a:rPr lang="cs-CZ" b="1" dirty="0"/>
              <a:t>вітлофор</a:t>
            </a:r>
            <a:r>
              <a:rPr lang="uk-UA" b="1" dirty="0"/>
              <a:t> 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3B6320-C880-7DE1-3BA4-8A02008B2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6723" y="1297858"/>
            <a:ext cx="6076950" cy="537824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Спрощено</a:t>
            </a:r>
            <a:r>
              <a:rPr lang="uk-UA" dirty="0"/>
              <a:t> </a:t>
            </a:r>
            <a:r>
              <a:rPr lang="cs-CZ" dirty="0"/>
              <a:t>метод</a:t>
            </a:r>
            <a:r>
              <a:rPr lang="uk-UA" dirty="0"/>
              <a:t> </a:t>
            </a:r>
            <a:r>
              <a:rPr lang="cs-CZ" dirty="0"/>
              <a:t>MOSCoW</a:t>
            </a:r>
          </a:p>
          <a:p>
            <a:pPr marL="0" indent="0" algn="l" rtl="0">
              <a:buNone/>
            </a:pPr>
            <a:endParaRPr lang="cs-CZ" dirty="0"/>
          </a:p>
          <a:p>
            <a:pPr algn="l" rtl="0"/>
            <a:r>
              <a:rPr lang="cs-CZ" dirty="0"/>
              <a:t>Найважливіші </a:t>
            </a:r>
            <a:r>
              <a:rPr lang="uk-UA" dirty="0"/>
              <a:t>заходи </a:t>
            </a:r>
            <a:r>
              <a:rPr lang="cs-CZ" dirty="0"/>
              <a:t>та проекти – критична технічна та транспортна інфраструктура</a:t>
            </a:r>
          </a:p>
          <a:p>
            <a:pPr algn="l" rtl="0"/>
            <a:endParaRPr lang="cs-CZ" dirty="0"/>
          </a:p>
          <a:p>
            <a:pPr algn="l" rtl="0"/>
            <a:r>
              <a:rPr lang="cs-CZ" dirty="0"/>
              <a:t>Заходи та проекти середньої важливості – </a:t>
            </a:r>
            <a:r>
              <a:rPr lang="uk-UA" dirty="0"/>
              <a:t>розширення</a:t>
            </a:r>
            <a:r>
              <a:rPr lang="cs-CZ" dirty="0"/>
              <a:t> транспортн</a:t>
            </a:r>
            <a:r>
              <a:rPr lang="uk-UA" dirty="0" err="1"/>
              <a:t>ої</a:t>
            </a:r>
            <a:r>
              <a:rPr lang="cs-CZ" dirty="0"/>
              <a:t>, громадськ</a:t>
            </a:r>
            <a:r>
              <a:rPr lang="uk-UA" dirty="0" err="1"/>
              <a:t>ої</a:t>
            </a:r>
            <a:r>
              <a:rPr lang="cs-CZ" dirty="0"/>
              <a:t> та соціальн</a:t>
            </a:r>
            <a:r>
              <a:rPr lang="uk-UA" dirty="0" err="1"/>
              <a:t>ої</a:t>
            </a:r>
            <a:r>
              <a:rPr lang="cs-CZ" dirty="0"/>
              <a:t> інфраструктура</a:t>
            </a:r>
          </a:p>
          <a:p>
            <a:pPr algn="l" rtl="0"/>
            <a:endParaRPr lang="cs-CZ" dirty="0"/>
          </a:p>
          <a:p>
            <a:pPr algn="l" rtl="0"/>
            <a:r>
              <a:rPr lang="uk-UA" dirty="0"/>
              <a:t>Заходи</a:t>
            </a:r>
            <a:r>
              <a:rPr lang="cs-CZ" dirty="0"/>
              <a:t> та проекти меншої важливості - рекреаційна та культурна інфраструктура</a:t>
            </a:r>
          </a:p>
          <a:p>
            <a:pPr algn="l" rtl="0"/>
            <a:endParaRPr lang="cs-CZ" dirty="0"/>
          </a:p>
        </p:txBody>
      </p:sp>
      <p:pic>
        <p:nvPicPr>
          <p:cNvPr id="2052" name="Picture 4" descr="Světelné signály, semafor">
            <a:extLst>
              <a:ext uri="{FF2B5EF4-FFF2-40B4-BE49-F238E27FC236}">
                <a16:creationId xmlns:a16="http://schemas.microsoft.com/office/drawing/2014/main" id="{FD615334-6331-525A-E0EE-A59A239A1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2044699"/>
            <a:ext cx="1704975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382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E26C48-4A0C-456C-8087-829B7B5C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uk-UA" b="1" dirty="0"/>
              <a:t>Групування за принципом спорідненості 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7709DD80-DBFD-44CE-8BA2-F97B3E212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>
            <a:noAutofit/>
          </a:bodyPr>
          <a:lstStyle/>
          <a:p>
            <a:pPr algn="l" rtl="0"/>
            <a:r>
              <a:rPr lang="cs-CZ" sz="2400" dirty="0"/>
              <a:t>на основі</a:t>
            </a:r>
            <a:r>
              <a:rPr lang="uk-UA" sz="2400" dirty="0"/>
              <a:t> </a:t>
            </a:r>
            <a:r>
              <a:rPr lang="cs-CZ" sz="2400" dirty="0"/>
              <a:t>brainwriting</a:t>
            </a:r>
          </a:p>
          <a:p>
            <a:pPr algn="l" rtl="0"/>
            <a:r>
              <a:rPr lang="cs-CZ" sz="2400" dirty="0"/>
              <a:t>застосовується в різних ситуаціях, особливо в групі, яка має мовчазних членів або де члени не користуються або не отримують можливості висловитися</a:t>
            </a:r>
          </a:p>
          <a:p>
            <a:pPr algn="l" rtl="0"/>
            <a:r>
              <a:rPr lang="cs-CZ" sz="2400" dirty="0"/>
              <a:t>існує багато подібних груп, і на якість запропонованих ними рішень часто впливає той факт, що лише деякі члени внесли свої ідеї</a:t>
            </a:r>
          </a:p>
          <a:p>
            <a:pPr algn="l" rtl="0"/>
            <a:r>
              <a:rPr lang="cs-CZ" sz="2400" dirty="0"/>
              <a:t>ідеальна кількість учасників — від 7 до 9 (проте її також можуть використовувати </a:t>
            </a:r>
            <a:r>
              <a:rPr lang="uk-UA" sz="2400" dirty="0"/>
              <a:t>і для 10</a:t>
            </a:r>
            <a:r>
              <a:rPr lang="cs-CZ" sz="2400" dirty="0"/>
              <a:t> учасників </a:t>
            </a:r>
            <a:r>
              <a:rPr lang="uk-UA" sz="2400" dirty="0"/>
              <a:t>на </a:t>
            </a:r>
            <a:r>
              <a:rPr lang="cs-CZ" sz="2400" dirty="0"/>
              <a:t>зустріч</a:t>
            </a:r>
            <a:r>
              <a:rPr lang="uk-UA" sz="2400" dirty="0"/>
              <a:t>і</a:t>
            </a:r>
            <a:r>
              <a:rPr lang="cs-CZ" sz="2400" dirty="0"/>
              <a:t>, наприклад, </a:t>
            </a:r>
            <a:r>
              <a:rPr lang="uk-UA" sz="2400" dirty="0"/>
              <a:t>при</a:t>
            </a:r>
            <a:r>
              <a:rPr lang="cs-CZ" sz="2400" dirty="0"/>
              <a:t> </a:t>
            </a:r>
            <a:r>
              <a:rPr lang="uk-UA" sz="2400" dirty="0"/>
              <a:t>зустрічі</a:t>
            </a:r>
            <a:r>
              <a:rPr lang="cs-CZ" sz="2400" dirty="0"/>
              <a:t> </a:t>
            </a:r>
            <a:r>
              <a:rPr lang="uk-UA" sz="2400" dirty="0"/>
              <a:t>громад в обговоренні питань планування</a:t>
            </a:r>
            <a:r>
              <a:rPr lang="cs-CZ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2238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00A78CC-2C58-42B5-869A-A8BE50630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0445" y="1924796"/>
            <a:ext cx="7772400" cy="2387600"/>
          </a:xfrm>
        </p:spPr>
        <p:txBody>
          <a:bodyPr/>
          <a:lstStyle/>
          <a:p>
            <a:r>
              <a:rPr lang="uk-UA" dirty="0"/>
              <a:t>Проекти, їх зміст і порядок обробки</a:t>
            </a:r>
          </a:p>
        </p:txBody>
      </p:sp>
    </p:spTree>
    <p:extLst>
      <p:ext uri="{BB962C8B-B14F-4D97-AF65-F5344CB8AC3E}">
        <p14:creationId xmlns:p14="http://schemas.microsoft.com/office/powerpoint/2010/main" val="154959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74"/>
    </mc:Choice>
    <mc:Fallback xmlns="">
      <p:transition spd="slow" advTm="2957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8DD8E01-92EF-484D-89A7-0DA56BBB8F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/>
            <a:r>
              <a:rPr lang="cs-CZ" altLang="en-US" b="1" dirty="0"/>
              <a:t>Про проект </a:t>
            </a:r>
            <a:r>
              <a:rPr lang="uk-UA" altLang="en-US" b="1" dirty="0"/>
              <a:t>в цілому</a:t>
            </a:r>
            <a:r>
              <a:rPr lang="cs-CZ" altLang="en-US" dirty="0"/>
              <a:t>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EE0B11C-2C6E-5DF7-BFD0-6843171D385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17500" y="1268760"/>
            <a:ext cx="4470400" cy="5314602"/>
          </a:xfrm>
        </p:spPr>
        <p:txBody>
          <a:bodyPr/>
          <a:lstStyle/>
          <a:p>
            <a:pPr marL="533400" indent="-533400" algn="l" rtl="0" eaLnBrk="1" hangingPunct="1">
              <a:lnSpc>
                <a:spcPct val="90000"/>
              </a:lnSpc>
              <a:buFontTx/>
              <a:buAutoNum type="arabicPeriod"/>
            </a:pPr>
            <a:r>
              <a:rPr lang="cs-CZ" altLang="en-US" sz="2800" b="1" dirty="0"/>
              <a:t>Підготовка</a:t>
            </a:r>
            <a:r>
              <a:rPr lang="uk-UA" altLang="en-US" sz="2800" b="1" dirty="0"/>
              <a:t> </a:t>
            </a:r>
            <a:r>
              <a:rPr lang="cs-CZ" altLang="en-US" sz="2800" dirty="0"/>
              <a:t>– Навіщо реалізовувати проект? </a:t>
            </a:r>
            <a:r>
              <a:rPr lang="uk-UA" altLang="en-US" sz="2800" dirty="0"/>
              <a:t>Що</a:t>
            </a:r>
            <a:r>
              <a:rPr lang="cs-CZ" altLang="en-US" sz="2800" dirty="0"/>
              <a:t> ми хочемо досягти </a:t>
            </a:r>
            <a:r>
              <a:rPr lang="uk-UA" altLang="en-US" sz="2800" dirty="0"/>
              <a:t>цим </a:t>
            </a:r>
            <a:r>
              <a:rPr lang="cs-CZ" altLang="en-US" sz="2800" dirty="0"/>
              <a:t>проектом?</a:t>
            </a:r>
          </a:p>
          <a:p>
            <a:pPr marL="533400" indent="-533400" algn="l" rtl="0" eaLnBrk="1" hangingPunct="1">
              <a:lnSpc>
                <a:spcPct val="90000"/>
              </a:lnSpc>
              <a:buFontTx/>
              <a:buAutoNum type="arabicPeriod"/>
            </a:pPr>
            <a:r>
              <a:rPr lang="cs-CZ" altLang="en-US" sz="2800" b="1" dirty="0"/>
              <a:t>Планування</a:t>
            </a:r>
            <a:r>
              <a:rPr lang="uk-UA" altLang="en-US" sz="2800" b="1" dirty="0"/>
              <a:t> </a:t>
            </a:r>
            <a:r>
              <a:rPr lang="cs-CZ" altLang="en-US" sz="2800" dirty="0"/>
              <a:t>– ЩО, ЯК, З КИМ, КОЛИ, ЗА СКІЛЬКИ</a:t>
            </a:r>
          </a:p>
          <a:p>
            <a:pPr marL="533400" indent="-533400" algn="l" rtl="0" eaLnBrk="1" hangingPunct="1">
              <a:lnSpc>
                <a:spcPct val="90000"/>
              </a:lnSpc>
              <a:buFontTx/>
              <a:buAutoNum type="arabicPeriod"/>
            </a:pPr>
            <a:r>
              <a:rPr lang="cs-CZ" altLang="en-US" sz="2800" b="1" dirty="0"/>
              <a:t>Реалізація</a:t>
            </a:r>
            <a:r>
              <a:rPr lang="uk-UA" altLang="en-US" sz="2800" b="1" dirty="0"/>
              <a:t> </a:t>
            </a:r>
            <a:r>
              <a:rPr lang="cs-CZ" altLang="en-US" sz="2800" dirty="0"/>
              <a:t>- </a:t>
            </a:r>
            <a:r>
              <a:rPr lang="uk-UA" altLang="en-US" sz="2800" dirty="0"/>
              <a:t>Виробництво продукції</a:t>
            </a:r>
            <a:endParaRPr lang="cs-CZ" altLang="en-US" sz="2800" dirty="0"/>
          </a:p>
          <a:p>
            <a:pPr marL="533400" indent="-533400" algn="l" rtl="0" eaLnBrk="1" hangingPunct="1">
              <a:lnSpc>
                <a:spcPct val="90000"/>
              </a:lnSpc>
              <a:buFontTx/>
              <a:buAutoNum type="arabicPeriod"/>
            </a:pPr>
            <a:r>
              <a:rPr lang="cs-CZ" altLang="en-US" sz="2800" b="1" dirty="0"/>
              <a:t>Оцін</a:t>
            </a:r>
            <a:r>
              <a:rPr lang="uk-UA" altLang="en-US" sz="2800" b="1" dirty="0" err="1"/>
              <a:t>ювання</a:t>
            </a:r>
            <a:r>
              <a:rPr lang="uk-UA" altLang="en-US" sz="2800" b="1" dirty="0"/>
              <a:t> </a:t>
            </a:r>
            <a:r>
              <a:rPr lang="cs-CZ" altLang="en-US" sz="2800" dirty="0"/>
              <a:t>- Внутрішнє завершення та оцінка.</a:t>
            </a: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CEBB1790-83ED-83E5-FB9D-616067C58ACD}"/>
              </a:ext>
            </a:extLst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7900" y="1773238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1" name="Text Box 5">
            <a:extLst>
              <a:ext uri="{FF2B5EF4-FFF2-40B4-BE49-F238E27FC236}">
                <a16:creationId xmlns:a16="http://schemas.microsoft.com/office/drawing/2014/main" id="{43A57C33-D061-3675-8541-893877281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008" y="5029200"/>
            <a:ext cx="4330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/>
              <a:t>Потрійний імператив проекту</a:t>
            </a:r>
            <a:r>
              <a:rPr lang="cs-CZ" altLang="en-US" sz="1800" dirty="0"/>
              <a:t>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ACBB219-BCEA-6F0B-C238-957050F0C253}"/>
              </a:ext>
            </a:extLst>
          </p:cNvPr>
          <p:cNvSpPr/>
          <p:nvPr/>
        </p:nvSpPr>
        <p:spPr>
          <a:xfrm>
            <a:off x="6115653" y="1814493"/>
            <a:ext cx="922047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ЩО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BED4E08-3599-D9F7-48F7-4C562EDA7D8D}"/>
              </a:ext>
            </a:extLst>
          </p:cNvPr>
          <p:cNvSpPr/>
          <p:nvPr/>
        </p:nvSpPr>
        <p:spPr>
          <a:xfrm>
            <a:off x="4427984" y="4073418"/>
            <a:ext cx="1327030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КОЛИ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F772177-026A-91D2-6C76-606798B2D778}"/>
              </a:ext>
            </a:extLst>
          </p:cNvPr>
          <p:cNvSpPr/>
          <p:nvPr/>
        </p:nvSpPr>
        <p:spPr>
          <a:xfrm>
            <a:off x="6884613" y="4165750"/>
            <a:ext cx="2026517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 СКІЛЬКИ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Motiv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590</TotalTime>
  <Words>1108</Words>
  <Application>Microsoft Office PowerPoint</Application>
  <PresentationFormat>Экран (4:3)</PresentationFormat>
  <Paragraphs>200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-apple-system</vt:lpstr>
      <vt:lpstr>Aptos</vt:lpstr>
      <vt:lpstr>Aptos Display</vt:lpstr>
      <vt:lpstr>Arial</vt:lpstr>
      <vt:lpstr>Calibri</vt:lpstr>
      <vt:lpstr>Monotype Sorts</vt:lpstr>
      <vt:lpstr>Motiv Office</vt:lpstr>
      <vt:lpstr>Dokument</vt:lpstr>
      <vt:lpstr>Вибір та розробка проекту</vt:lpstr>
      <vt:lpstr>Стратегічний трикутник</vt:lpstr>
      <vt:lpstr>Методи обрання проектів -Визначення пріоритетів</vt:lpstr>
      <vt:lpstr>Презентация PowerPoint</vt:lpstr>
      <vt:lpstr>Метод MoSCoW</vt:lpstr>
      <vt:lpstr>Світлофор </vt:lpstr>
      <vt:lpstr>Групування за принципом спорідненості </vt:lpstr>
      <vt:lpstr>Проекти, їх зміст і порядок обробки</vt:lpstr>
      <vt:lpstr>Про проект в цілому </vt:lpstr>
      <vt:lpstr>Передпроектна підготовка інвестиційний проект</vt:lpstr>
      <vt:lpstr>Підготовка проекту</vt:lpstr>
      <vt:lpstr>Логічна структура</vt:lpstr>
      <vt:lpstr>Логічна структура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Оцінка доцільності</vt:lpstr>
      <vt:lpstr>ЕКОНОМІЧНА ДОЦІЛЬНІСТЬ</vt:lpstr>
      <vt:lpstr>ЕКОНОМІЧНА ДОЦІЛЬНІСТЬ</vt:lpstr>
      <vt:lpstr>Економічне порівняння варіантів Розраховано (у чеських кронах)</vt:lpstr>
      <vt:lpstr>Нефінансове порівняння варіантів</vt:lpstr>
      <vt:lpstr>Діаграма Ґанта (гармонограма) 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akčního plánu  a výběr projektů a aktivit</dc:title>
  <dc:creator>Silhankova, Vladimira</dc:creator>
  <cp:lastModifiedBy>Davydiuk, Tetiana</cp:lastModifiedBy>
  <cp:revision>56</cp:revision>
  <dcterms:created xsi:type="dcterms:W3CDTF">2024-06-24T08:51:59Z</dcterms:created>
  <dcterms:modified xsi:type="dcterms:W3CDTF">2024-10-01T20:41:48Z</dcterms:modified>
</cp:coreProperties>
</file>