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8" d="100"/>
          <a:sy n="78" d="100"/>
        </p:scale>
        <p:origin x="150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105" y="802298"/>
            <a:ext cx="8561747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3106" y="3531204"/>
            <a:ext cx="8561746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BF71-38B7-8642-BFCE-EDAE9BD0CBAF}" type="datetimeFigureOut">
              <a:rPr lang="en-US" dirty="0"/>
              <a:t>9/20/2024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93105" y="329307"/>
            <a:ext cx="4897310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3463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25CB-9D18-264E-A945-2D020344C9DA}" type="datetimeFigureOut">
              <a:rPr lang="en-US" dirty="0"/>
              <a:t>9/20/2024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883863"/>
            <a:ext cx="1615742" cy="45749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694" y="883863"/>
            <a:ext cx="7738807" cy="4574999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FB6C-7E96-8F41-8872-189CA1C59F84}" type="datetimeFigureOut">
              <a:rPr lang="en-US" dirty="0"/>
              <a:t>9/20/2024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439111" y="719272"/>
            <a:ext cx="1615742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1CDE-9BE7-C544-8ACB-7077DFC4270F}" type="datetimeFigureOut">
              <a:rPr lang="en-US" dirty="0"/>
              <a:t>9/20/2024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813" y="1756130"/>
            <a:ext cx="8562580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3806195"/>
            <a:ext cx="854999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A285-9698-1B45-8319-D90A8C63F150}" type="datetimeFigureOut">
              <a:rPr lang="en-US" dirty="0"/>
              <a:t>9/20/2024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889"/>
            <a:ext cx="9520157" cy="105930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4695" y="2010878"/>
            <a:ext cx="4608576" cy="3438144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4793" y="2017343"/>
            <a:ext cx="4604130" cy="3441520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CD42-43FF-B740-998F-DCC3802C4CE3}" type="datetimeFigureOut">
              <a:rPr lang="en-US" dirty="0"/>
              <a:t>9/20/2024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163"/>
            <a:ext cx="9520157" cy="1056319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2019549"/>
            <a:ext cx="460857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4695" y="2824269"/>
            <a:ext cx="4608576" cy="2644457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4791" y="2023003"/>
            <a:ext cx="4608576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4792" y="2821491"/>
            <a:ext cx="4608576" cy="2637371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0FFBD-2EE4-8547-BBAE-A1AC91C8D77E}" type="datetimeFigureOut">
              <a:rPr lang="en-US" dirty="0"/>
              <a:t>9/20/2024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2352-D7AC-F242-9256-A4477BCBF354}" type="datetimeFigureOut">
              <a:rPr lang="en-US" dirty="0"/>
              <a:t>9/20/2024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CFC6A-9AE6-404D-9FDD-168B477B9C90}" type="datetimeFigureOut">
              <a:rPr lang="en-US" dirty="0"/>
              <a:t>9/20/2024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42" y="798973"/>
            <a:ext cx="3183128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205491"/>
            <a:ext cx="3184989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CDFD-B4CF-A241-8D71-E814B10BEAF4}" type="datetimeFigureOut">
              <a:rPr lang="en-US" dirty="0"/>
              <a:t>9/20/2024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694" y="1129513"/>
            <a:ext cx="5447840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145992"/>
            <a:ext cx="5440037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4695" y="5469856"/>
            <a:ext cx="5440038" cy="320123"/>
          </a:xfrm>
        </p:spPr>
        <p:txBody>
          <a:bodyPr/>
          <a:lstStyle>
            <a:lvl1pPr algn="l">
              <a:defRPr/>
            </a:lvl1pPr>
          </a:lstStyle>
          <a:p>
            <a:fld id="{26A7B589-FD4B-7E46-869A-CBADC5FC564E}" type="datetimeFigureOut">
              <a:rPr lang="en-US" dirty="0"/>
              <a:t>9/20/2024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4910" y="318640"/>
            <a:ext cx="5453475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71687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848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6" y="2015732"/>
            <a:ext cx="9520158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8A92E-5FF9-8143-81B3-CCB531513398}" type="datetimeFigureOut">
              <a:rPr lang="en-US" dirty="0"/>
              <a:t>9/20/2024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8A4B56A-28BF-494A-B9A0-7212483E8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A5EE248-87D5-4C83-A97D-C1754B546D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768270D-D182-3E11-0A38-B2B6C0DCDA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1357" y="88450"/>
            <a:ext cx="4087178" cy="2380828"/>
          </a:xfrm>
        </p:spPr>
        <p:txBody>
          <a:bodyPr>
            <a:normAutofit fontScale="90000"/>
          </a:bodyPr>
          <a:lstStyle/>
          <a:p>
            <a:r>
              <a:rPr lang="uk-UA" sz="2600" dirty="0"/>
              <a:t>Вступ – Чеська Республіка, столиця Прага, Чеський технічний університет та Інститут вищих досліджень імені </a:t>
            </a:r>
            <a:r>
              <a:rPr lang="uk-UA" sz="2600" dirty="0" err="1"/>
              <a:t>Масарика</a:t>
            </a:r>
            <a:r>
              <a:rPr lang="uk-UA" sz="2600" dirty="0"/>
              <a:t> в Празі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D73BF24-D1F3-4181-8C60-4EA9D4CED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75829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" name="Obrázek 4" descr="Obsah obrázku Grafika, symbol&#10;&#10;Popis byl vytvořen automaticky">
            <a:extLst>
              <a:ext uri="{FF2B5EF4-FFF2-40B4-BE49-F238E27FC236}">
                <a16:creationId xmlns:a16="http://schemas.microsoft.com/office/drawing/2014/main" id="{4BDD1035-8A44-27F7-83B1-1D9305645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411" y="1480415"/>
            <a:ext cx="4960442" cy="331109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A52E10F-3348-4997-8FD3-E6389D5621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D381074-0101-41BB-98A9-EE3DC457C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ázek 6" descr="Obsah obrázku text, logo, Písmo, Grafika&#10;&#10;Popis byl vytvořen automaticky">
            <a:extLst>
              <a:ext uri="{FF2B5EF4-FFF2-40B4-BE49-F238E27FC236}">
                <a16:creationId xmlns:a16="http://schemas.microsoft.com/office/drawing/2014/main" id="{B1EC9322-B81F-2EC0-F9A0-E8097F677F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4632" y="290208"/>
            <a:ext cx="2160000" cy="900000"/>
          </a:xfrm>
          <a:prstGeom prst="rect">
            <a:avLst/>
          </a:prstGeom>
        </p:spPr>
      </p:pic>
      <p:sp>
        <p:nvSpPr>
          <p:cNvPr id="8" name="Podnaslov 2">
            <a:extLst>
              <a:ext uri="{FF2B5EF4-FFF2-40B4-BE49-F238E27FC236}">
                <a16:creationId xmlns:a16="http://schemas.microsoft.com/office/drawing/2014/main" id="{A40DB380-075C-7D1C-75EB-4814BF0FA6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8557" y="5419330"/>
            <a:ext cx="4082378" cy="508478"/>
          </a:xfrm>
        </p:spPr>
        <p:txBody>
          <a:bodyPr>
            <a:normAutofit fontScale="85000" lnSpcReduction="10000"/>
          </a:bodyPr>
          <a:lstStyle/>
          <a:p>
            <a:r>
              <a:rPr 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Mgr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i="1" cap="none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Міхал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i="1" cap="none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Пондєлічек</a:t>
            </a:r>
            <a:r>
              <a:rPr lang="en-US" sz="2400" i="1" cap="none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Ph.</a:t>
            </a:r>
            <a:r>
              <a:rPr lang="cs-CZ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57EA1B7-AB0C-F87A-9E6F-36E9EEC910B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8237" t="29392" r="39056" b="36644"/>
          <a:stretch/>
        </p:blipFill>
        <p:spPr>
          <a:xfrm>
            <a:off x="1801414" y="2658190"/>
            <a:ext cx="2491586" cy="232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43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07FFB1F-CBD3-77A2-5ADF-CFA157BA5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3743" y="323851"/>
            <a:ext cx="9808234" cy="1540344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Інститут вищих досліджень імені </a:t>
            </a:r>
            <a:r>
              <a:rPr lang="ru-RU" b="1" dirty="0"/>
              <a:t>Масарика </a:t>
            </a:r>
            <a:r>
              <a:rPr lang="uk-UA" dirty="0"/>
              <a:t>ЧТУ</a:t>
            </a:r>
            <a:r>
              <a:rPr lang="cs-CZ" dirty="0"/>
              <a:t> </a:t>
            </a:r>
            <a:r>
              <a:rPr lang="uk-UA" dirty="0"/>
              <a:t>в Празі один із інститутів Технічного університету і відповідає за економічну, педагогічну та </a:t>
            </a:r>
            <a:r>
              <a:rPr lang="uk-UA" dirty="0" err="1"/>
              <a:t>мовну</a:t>
            </a:r>
            <a:r>
              <a:rPr lang="uk-UA" dirty="0"/>
              <a:t> освіту</a:t>
            </a:r>
            <a:endParaRPr lang="cs-CZ" sz="2700" dirty="0"/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077BBDBD-62EB-104E-DDE7-554C6B08FDF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/>
              <a:t>Інститут має 4 основні частини</a:t>
            </a:r>
          </a:p>
          <a:p>
            <a:r>
              <a:rPr lang="uk-UA" dirty="0"/>
              <a:t>Інститут створив 5 навчальних програм з економіки, менеджменту, інновацій та педагогіки</a:t>
            </a:r>
          </a:p>
          <a:p>
            <a:r>
              <a:rPr lang="uk-UA" dirty="0" err="1"/>
              <a:t>Мовна</a:t>
            </a:r>
            <a:r>
              <a:rPr lang="uk-UA" dirty="0"/>
              <a:t> підготовка до чеської та англійської</a:t>
            </a:r>
          </a:p>
          <a:p>
            <a:r>
              <a:rPr lang="uk-UA" dirty="0"/>
              <a:t>Укладено 31 двостороння угода про співпрацю в рамках Європи та поза ЄС</a:t>
            </a:r>
            <a:endParaRPr lang="cs-CZ" dirty="0"/>
          </a:p>
        </p:txBody>
      </p:sp>
      <p:pic>
        <p:nvPicPr>
          <p:cNvPr id="8194" name="Picture 2" descr="Budova MÚVS, Kolejní 2a">
            <a:extLst>
              <a:ext uri="{FF2B5EF4-FFF2-40B4-BE49-F238E27FC236}">
                <a16:creationId xmlns:a16="http://schemas.microsoft.com/office/drawing/2014/main" id="{3448C3FB-BB9C-75AC-144B-657FABED602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3696" y="2017343"/>
            <a:ext cx="4604130" cy="346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754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CC133BF-FC95-9BD3-6AA5-61733CACD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5" y="280644"/>
            <a:ext cx="9520158" cy="1049235"/>
          </a:xfrm>
        </p:spPr>
        <p:txBody>
          <a:bodyPr/>
          <a:lstStyle/>
          <a:p>
            <a:r>
              <a:rPr lang="uk-UA" dirty="0"/>
              <a:t>Міжнародна співпраця </a:t>
            </a:r>
            <a:r>
              <a:rPr lang="uk-UA" b="1" dirty="0"/>
              <a:t>Інститут вищих досліджень імені </a:t>
            </a:r>
            <a:r>
              <a:rPr lang="ru-RU" b="1" dirty="0"/>
              <a:t>Масарика </a:t>
            </a:r>
            <a:r>
              <a:rPr lang="uk-UA" dirty="0"/>
              <a:t>ЧТУ</a:t>
            </a:r>
            <a:r>
              <a:rPr lang="cs-CZ" dirty="0"/>
              <a:t> </a:t>
            </a:r>
            <a:r>
              <a:rPr lang="uk-UA" dirty="0"/>
              <a:t>в Празі </a:t>
            </a:r>
            <a:endParaRPr lang="cs-CZ" dirty="0"/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DB48D14A-8642-47C1-12FE-506CA7899A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0491" y="1466851"/>
            <a:ext cx="9434010" cy="4371974"/>
          </a:xfr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3E577C2-7DE1-9508-3CDC-F79F2F48B010}"/>
              </a:ext>
            </a:extLst>
          </p:cNvPr>
          <p:cNvSpPr/>
          <p:nvPr/>
        </p:nvSpPr>
        <p:spPr>
          <a:xfrm>
            <a:off x="1614010" y="2403049"/>
            <a:ext cx="2853664" cy="18498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uk-UA" sz="1400" b="1" dirty="0">
                <a:solidFill>
                  <a:srgbClr val="0070C0"/>
                </a:solidFill>
              </a:rPr>
              <a:t>до 18 європейських країн </a:t>
            </a:r>
            <a:r>
              <a:rPr lang="uk-UA" sz="1400" dirty="0">
                <a:solidFill>
                  <a:schemeClr val="tx1"/>
                </a:solidFill>
              </a:rPr>
              <a:t>студенти та працівники можуть подорожувати за </a:t>
            </a:r>
            <a:r>
              <a:rPr lang="en-US" sz="1400" b="1" dirty="0">
                <a:solidFill>
                  <a:srgbClr val="0070C0"/>
                </a:solidFill>
              </a:rPr>
              <a:t>Erasmus+</a:t>
            </a:r>
            <a:r>
              <a:rPr lang="uk-UA" sz="1400" b="1" dirty="0">
                <a:solidFill>
                  <a:srgbClr val="0070C0"/>
                </a:solidFill>
              </a:rPr>
              <a:t> 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uk-UA" sz="1400" dirty="0">
                <a:solidFill>
                  <a:schemeClr val="tx1"/>
                </a:solidFill>
              </a:rPr>
              <a:t>Не обмежуючись лише Європою: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uk-UA" sz="1200" dirty="0">
                <a:solidFill>
                  <a:srgbClr val="0070C0"/>
                </a:solidFill>
              </a:rPr>
              <a:t>Тайвань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uk-UA" sz="1200" dirty="0">
                <a:solidFill>
                  <a:srgbClr val="0070C0"/>
                </a:solidFill>
              </a:rPr>
              <a:t>Індія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uk-UA" sz="1200" dirty="0">
                <a:solidFill>
                  <a:srgbClr val="0070C0"/>
                </a:solidFill>
              </a:rPr>
              <a:t>Тайланд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64C5454-0B11-D46C-D0DA-758E13E9B35A}"/>
              </a:ext>
            </a:extLst>
          </p:cNvPr>
          <p:cNvSpPr/>
          <p:nvPr/>
        </p:nvSpPr>
        <p:spPr>
          <a:xfrm>
            <a:off x="1614009" y="4252882"/>
            <a:ext cx="3743515" cy="14974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1400" b="1" dirty="0">
                <a:solidFill>
                  <a:srgbClr val="0070C0"/>
                </a:solidFill>
              </a:rPr>
              <a:t>Інститут вищих досліджень імені </a:t>
            </a:r>
            <a:r>
              <a:rPr lang="ru-RU" sz="1400" b="1" dirty="0">
                <a:solidFill>
                  <a:srgbClr val="0070C0"/>
                </a:solidFill>
              </a:rPr>
              <a:t>Масарика </a:t>
            </a:r>
            <a:r>
              <a:rPr lang="uk-UA" sz="1400" b="1" dirty="0">
                <a:solidFill>
                  <a:srgbClr val="0070C0"/>
                </a:solidFill>
              </a:rPr>
              <a:t>ЧТУ</a:t>
            </a:r>
            <a:r>
              <a:rPr lang="cs-CZ" sz="1400" b="1" dirty="0">
                <a:solidFill>
                  <a:srgbClr val="0070C0"/>
                </a:solidFill>
              </a:rPr>
              <a:t> </a:t>
            </a:r>
            <a:r>
              <a:rPr lang="uk-UA" sz="1400" dirty="0">
                <a:solidFill>
                  <a:schemeClr val="tx1"/>
                </a:solidFill>
              </a:rPr>
              <a:t>будує </a:t>
            </a:r>
            <a:r>
              <a:rPr lang="uk-UA" sz="1400" b="1" dirty="0">
                <a:solidFill>
                  <a:srgbClr val="0070C0"/>
                </a:solidFill>
              </a:rPr>
              <a:t>тісні взаємовідносини </a:t>
            </a:r>
            <a:r>
              <a:rPr lang="uk-UA" sz="1400" dirty="0">
                <a:solidFill>
                  <a:schemeClr val="tx1"/>
                </a:solidFill>
              </a:rPr>
              <a:t>при організації спільних проектів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1400" dirty="0">
                <a:solidFill>
                  <a:schemeClr val="tx1"/>
                </a:solidFill>
              </a:rPr>
              <a:t>Викладачі часто відвідують наших університетів-партнерів та проводять спільні конференції</a:t>
            </a:r>
            <a:endParaRPr lang="cs-CZ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959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C54AB8A-F511-E352-A3DC-9D14EBE0F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8210" y="0"/>
            <a:ext cx="9067364" cy="1393079"/>
          </a:xfrm>
        </p:spPr>
        <p:txBody>
          <a:bodyPr>
            <a:normAutofit fontScale="90000"/>
          </a:bodyPr>
          <a:lstStyle/>
          <a:p>
            <a:r>
              <a:rPr lang="uk-UA" dirty="0"/>
              <a:t>Співпраця Чехії з Україною та </a:t>
            </a:r>
            <a:r>
              <a:rPr lang="uk-UA" b="1" dirty="0"/>
              <a:t>Інституту вищих досліджень імені </a:t>
            </a:r>
            <a:r>
              <a:rPr lang="ru-RU" b="1" dirty="0"/>
              <a:t>Масарика </a:t>
            </a:r>
            <a:r>
              <a:rPr lang="uk-UA" dirty="0"/>
              <a:t>ЧТУ</a:t>
            </a:r>
            <a:r>
              <a:rPr lang="cs-CZ" dirty="0"/>
              <a:t> </a:t>
            </a:r>
            <a:r>
              <a:rPr lang="uk-UA" dirty="0"/>
              <a:t>в Празі з університетами в Україні</a:t>
            </a:r>
            <a:endParaRPr lang="cs-CZ" dirty="0"/>
          </a:p>
        </p:txBody>
      </p:sp>
      <p:pic>
        <p:nvPicPr>
          <p:cNvPr id="9218" name="Picture 2" descr="Východní Evropa">
            <a:extLst>
              <a:ext uri="{FF2B5EF4-FFF2-40B4-BE49-F238E27FC236}">
                <a16:creationId xmlns:a16="http://schemas.microsoft.com/office/drawing/2014/main" id="{01F898EE-D9C6-CE6F-B1B3-16A1D96D9A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34696" y="1391655"/>
            <a:ext cx="7909750" cy="426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Raven puščični povezovalnik 4">
            <a:extLst>
              <a:ext uri="{FF2B5EF4-FFF2-40B4-BE49-F238E27FC236}">
                <a16:creationId xmlns:a16="http://schemas.microsoft.com/office/drawing/2014/main" id="{B21C4A7F-3EEB-0E47-37A6-524D6B7B5CD0}"/>
              </a:ext>
            </a:extLst>
          </p:cNvPr>
          <p:cNvCxnSpPr/>
          <p:nvPr/>
        </p:nvCxnSpPr>
        <p:spPr>
          <a:xfrm>
            <a:off x="6096000" y="3429000"/>
            <a:ext cx="914400" cy="9144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ven puščični povezovalnik 6">
            <a:extLst>
              <a:ext uri="{FF2B5EF4-FFF2-40B4-BE49-F238E27FC236}">
                <a16:creationId xmlns:a16="http://schemas.microsoft.com/office/drawing/2014/main" id="{53BEA348-A475-2C2C-60D5-373D583B02DA}"/>
              </a:ext>
            </a:extLst>
          </p:cNvPr>
          <p:cNvCxnSpPr>
            <a:cxnSpLocks/>
          </p:cNvCxnSpPr>
          <p:nvPr/>
        </p:nvCxnSpPr>
        <p:spPr>
          <a:xfrm flipV="1">
            <a:off x="6096000" y="3129643"/>
            <a:ext cx="2694317" cy="396849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Zástupný obsah 12" descr="Obsah obrázku Grafika, symbol&#10;&#10;Popis byl vytvořen automaticky">
            <a:extLst>
              <a:ext uri="{FF2B5EF4-FFF2-40B4-BE49-F238E27FC236}">
                <a16:creationId xmlns:a16="http://schemas.microsoft.com/office/drawing/2014/main" id="{78664DAD-C25A-749A-70BC-7679DF2AD5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654476" y="1196670"/>
            <a:ext cx="2355011" cy="1570006"/>
          </a:xfrm>
        </p:spPr>
      </p:pic>
      <p:pic>
        <p:nvPicPr>
          <p:cNvPr id="15" name="Obrázek 14" descr="Obsah obrázku text, logo, Písmo, Grafika&#10;&#10;Popis byl vytvořen automaticky">
            <a:extLst>
              <a:ext uri="{FF2B5EF4-FFF2-40B4-BE49-F238E27FC236}">
                <a16:creationId xmlns:a16="http://schemas.microsoft.com/office/drawing/2014/main" id="{74DC4D07-1F9F-430F-52D8-E75533263D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5657" y="3122762"/>
            <a:ext cx="2432650" cy="1013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671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B56CED6-ACD4-43B1-BE53-1B579E8C6E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B451061-F85B-40DB-92DA-1FD61C70C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848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1F836F1-51D4-4090-8E0D-97877F036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A01027E-B10F-4212-8A7C-18D371461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4568A54B-9065-40B2-8753-8E0288E82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slov 3">
            <a:extLst>
              <a:ext uri="{FF2B5EF4-FFF2-40B4-BE49-F238E27FC236}">
                <a16:creationId xmlns:a16="http://schemas.microsoft.com/office/drawing/2014/main" id="{67B6E7AB-3E24-D4A5-FFE0-B5DBCB109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781" y="804520"/>
            <a:ext cx="5074674" cy="104923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uk-UA" sz="2700" dirty="0"/>
              <a:t>Дякуємо за увагу та сподіваємось на співпрацю з вами </a:t>
            </a:r>
            <a:r>
              <a:rPr lang="en-US" sz="2700" dirty="0"/>
              <a:t>…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15F3B72-790F-4B1A-90DE-5EC31C829B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A2BED43D-FF5E-4233-9D4F-A509B5603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6" name="Označba mesta besedila 5">
            <a:extLst>
              <a:ext uri="{FF2B5EF4-FFF2-40B4-BE49-F238E27FC236}">
                <a16:creationId xmlns:a16="http://schemas.microsoft.com/office/drawing/2014/main" id="{5B823683-2A65-9339-310A-6BD6348D14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34695" y="2015732"/>
            <a:ext cx="4089097" cy="34506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Dr. </a:t>
            </a:r>
            <a:r>
              <a:rPr lang="uk-UA" dirty="0" err="1"/>
              <a:t>Луціа</a:t>
            </a:r>
            <a:r>
              <a:rPr lang="uk-UA" dirty="0"/>
              <a:t> </a:t>
            </a:r>
            <a:r>
              <a:rPr lang="uk-UA" dirty="0" err="1"/>
              <a:t>Добруцька</a:t>
            </a:r>
            <a:endParaRPr lang="en-US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Dr. </a:t>
            </a:r>
            <a:r>
              <a:rPr lang="uk-UA"/>
              <a:t>Міхал </a:t>
            </a:r>
            <a:r>
              <a:rPr lang="uk-UA" dirty="0" err="1"/>
              <a:t>Пондєлічек</a:t>
            </a:r>
            <a:endParaRPr lang="cs-CZ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Doc. </a:t>
            </a:r>
            <a:r>
              <a:rPr lang="uk-UA" dirty="0" err="1"/>
              <a:t>Владіміра</a:t>
            </a:r>
            <a:r>
              <a:rPr lang="uk-UA" dirty="0"/>
              <a:t> </a:t>
            </a:r>
            <a:r>
              <a:rPr lang="uk-UA" dirty="0" err="1"/>
              <a:t>Шілганкова</a:t>
            </a:r>
            <a:endParaRPr lang="uk-UA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cs-CZ" dirty="0"/>
              <a:t>Dr. </a:t>
            </a:r>
            <a:r>
              <a:rPr lang="uk-UA" dirty="0"/>
              <a:t>Тетяна Давидюк</a:t>
            </a:r>
            <a:endParaRPr lang="en-US" dirty="0"/>
          </a:p>
          <a:p>
            <a:r>
              <a:rPr lang="uk-UA" b="1" dirty="0"/>
              <a:t>Інститут вищих досліджень імені </a:t>
            </a:r>
            <a:r>
              <a:rPr lang="ru-RU" b="1" dirty="0"/>
              <a:t>Масарика </a:t>
            </a:r>
            <a:r>
              <a:rPr lang="uk-UA" b="1" dirty="0"/>
              <a:t>ЧТУ</a:t>
            </a:r>
            <a:r>
              <a:rPr lang="cs-CZ" b="1" dirty="0"/>
              <a:t> </a:t>
            </a:r>
            <a:r>
              <a:rPr lang="uk-UA" b="1" dirty="0"/>
              <a:t>в Празі</a:t>
            </a:r>
            <a:endParaRPr lang="en-US" b="1" dirty="0"/>
          </a:p>
        </p:txBody>
      </p:sp>
      <p:pic>
        <p:nvPicPr>
          <p:cNvPr id="8" name="Označba mesta slike 7">
            <a:extLst>
              <a:ext uri="{FF2B5EF4-FFF2-40B4-BE49-F238E27FC236}">
                <a16:creationId xmlns:a16="http://schemas.microsoft.com/office/drawing/2014/main" id="{B983D5B7-7BFA-5C96-EB57-C72166859FB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570" r="17570"/>
          <a:stretch/>
        </p:blipFill>
        <p:spPr>
          <a:xfrm>
            <a:off x="6892869" y="805583"/>
            <a:ext cx="3363526" cy="466076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51D0F8B-A6FE-4009-88A1-49ABE7CEF2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848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C5057B3-E936-43A2-9EEE-514EF0434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ázek 14" descr="Obsah obrázku text, logo, Písmo, Grafika&#10;&#10;Popis byl vytvořen automaticky">
            <a:extLst>
              <a:ext uri="{FF2B5EF4-FFF2-40B4-BE49-F238E27FC236}">
                <a16:creationId xmlns:a16="http://schemas.microsoft.com/office/drawing/2014/main" id="{4245CBBC-CA9D-5345-FA48-758CF8D790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4392" y="4602332"/>
            <a:ext cx="2432650" cy="1013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851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8FAA743-86ED-09B9-A256-1A4968532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Чеська Республіка</a:t>
            </a:r>
            <a:r>
              <a:rPr lang="ru-RU" dirty="0"/>
              <a:t> (</a:t>
            </a:r>
            <a:r>
              <a:rPr lang="uk-UA" dirty="0"/>
              <a:t>раніше Чехословаччина) є частиною Центральної Європи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5F19BB08-6B65-1571-D60E-009AC67A9E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34695" y="2010877"/>
            <a:ext cx="4608576" cy="3941927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uk-UA" sz="2300" b="1" dirty="0">
                <a:solidFill>
                  <a:srgbClr val="202124"/>
                </a:solidFill>
                <a:latin typeface="arial" panose="020B0604020202020204" pitchFamily="34" charset="0"/>
              </a:rPr>
              <a:t>Столиця:</a:t>
            </a:r>
            <a:r>
              <a:rPr lang="uk-UA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uk-UA" sz="2300" b="1" u="sng" dirty="0">
                <a:solidFill>
                  <a:schemeClr val="accent1"/>
                </a:solidFill>
                <a:latin typeface="arial" panose="020B0604020202020204" pitchFamily="34" charset="0"/>
              </a:rPr>
              <a:t>Прага</a:t>
            </a:r>
          </a:p>
          <a:p>
            <a:pPr algn="l"/>
            <a:r>
              <a:rPr lang="uk-UA" sz="2300" b="1" dirty="0">
                <a:solidFill>
                  <a:srgbClr val="202124"/>
                </a:solidFill>
                <a:latin typeface="arial" panose="020B0604020202020204" pitchFamily="34" charset="0"/>
              </a:rPr>
              <a:t>Державний борг</a:t>
            </a:r>
            <a:r>
              <a:rPr lang="uk-UA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uk-UA" sz="2300" dirty="0">
                <a:solidFill>
                  <a:srgbClr val="202124"/>
                </a:solidFill>
                <a:latin typeface="arial" panose="020B0604020202020204" pitchFamily="34" charset="0"/>
              </a:rPr>
              <a:t>30,8% ВВП (2019) </a:t>
            </a:r>
            <a:r>
              <a:rPr lang="uk-UA" sz="2300" b="1" u="sng" dirty="0" err="1">
                <a:solidFill>
                  <a:schemeClr val="accent1"/>
                </a:solidFill>
                <a:latin typeface="arial" panose="020B0604020202020204" pitchFamily="34" charset="0"/>
              </a:rPr>
              <a:t>Євростат</a:t>
            </a:r>
            <a:endParaRPr lang="uk-UA" sz="2300" b="1" u="sng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algn="l"/>
            <a:r>
              <a:rPr lang="uk-UA" sz="2300" b="1" dirty="0">
                <a:solidFill>
                  <a:srgbClr val="202124"/>
                </a:solidFill>
                <a:latin typeface="arial" panose="020B0604020202020204" pitchFamily="34" charset="0"/>
              </a:rPr>
              <a:t>Населення</a:t>
            </a:r>
            <a:r>
              <a:rPr lang="uk-UA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uk-UA" sz="2300" dirty="0">
                <a:solidFill>
                  <a:srgbClr val="202124"/>
                </a:solidFill>
                <a:latin typeface="arial" panose="020B0604020202020204" pitchFamily="34" charset="0"/>
              </a:rPr>
              <a:t>10,51 млн (2021) </a:t>
            </a:r>
            <a:r>
              <a:rPr lang="uk-UA" sz="2300" b="1" u="sng" dirty="0">
                <a:solidFill>
                  <a:schemeClr val="accent1"/>
                </a:solidFill>
                <a:latin typeface="arial" panose="020B0604020202020204" pitchFamily="34" charset="0"/>
              </a:rPr>
              <a:t>Світовий банк</a:t>
            </a:r>
          </a:p>
          <a:p>
            <a:pPr algn="l"/>
            <a:r>
              <a:rPr lang="uk-UA" sz="2300" b="1" dirty="0">
                <a:solidFill>
                  <a:srgbClr val="202124"/>
                </a:solidFill>
                <a:latin typeface="arial" panose="020B0604020202020204" pitchFamily="34" charset="0"/>
              </a:rPr>
              <a:t>Площа</a:t>
            </a:r>
            <a:r>
              <a:rPr lang="uk-UA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: </a:t>
            </a:r>
            <a:r>
              <a:rPr lang="uk-UA" sz="2300" dirty="0">
                <a:solidFill>
                  <a:srgbClr val="202124"/>
                </a:solidFill>
                <a:latin typeface="arial" panose="020B0604020202020204" pitchFamily="34" charset="0"/>
              </a:rPr>
              <a:t>78 867 км</a:t>
            </a:r>
            <a:r>
              <a:rPr lang="uk-UA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²</a:t>
            </a:r>
          </a:p>
          <a:p>
            <a:pPr algn="l"/>
            <a:r>
              <a:rPr lang="uk-UA" sz="2300" b="1" dirty="0">
                <a:solidFill>
                  <a:srgbClr val="202124"/>
                </a:solidFill>
                <a:latin typeface="arial" panose="020B0604020202020204" pitchFamily="34" charset="0"/>
              </a:rPr>
              <a:t>Валовий внутрішній продукт</a:t>
            </a:r>
            <a:r>
              <a:rPr lang="uk-UA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uk-UA" sz="2300" dirty="0">
                <a:solidFill>
                  <a:srgbClr val="202124"/>
                </a:solidFill>
                <a:latin typeface="arial" panose="020B0604020202020204" pitchFamily="34" charset="0"/>
              </a:rPr>
              <a:t>$281,8 млрд (2021) </a:t>
            </a:r>
            <a:r>
              <a:rPr lang="uk-UA" sz="2300" b="1" u="sng" dirty="0">
                <a:solidFill>
                  <a:schemeClr val="accent1"/>
                </a:solidFill>
                <a:latin typeface="arial" panose="020B0604020202020204" pitchFamily="34" charset="0"/>
              </a:rPr>
              <a:t>Світовий банк</a:t>
            </a:r>
          </a:p>
          <a:p>
            <a:pPr algn="l"/>
            <a:r>
              <a:rPr lang="uk-UA" sz="2300" b="1" dirty="0">
                <a:solidFill>
                  <a:srgbClr val="202124"/>
                </a:solidFill>
                <a:latin typeface="arial" panose="020B0604020202020204" pitchFamily="34" charset="0"/>
              </a:rPr>
              <a:t>Гроші</a:t>
            </a:r>
            <a:r>
              <a:rPr lang="uk-UA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uk-UA" sz="2300" dirty="0">
                <a:solidFill>
                  <a:srgbClr val="202124"/>
                </a:solidFill>
                <a:latin typeface="arial" panose="020B0604020202020204" pitchFamily="34" charset="0"/>
              </a:rPr>
              <a:t>чеські крони (25.10 чеських крон </a:t>
            </a:r>
            <a:r>
              <a:rPr lang="cs-CZ" sz="2300" dirty="0">
                <a:solidFill>
                  <a:srgbClr val="202124"/>
                </a:solidFill>
                <a:latin typeface="arial" panose="020B0604020202020204" pitchFamily="34" charset="0"/>
              </a:rPr>
              <a:t>/ 1 </a:t>
            </a:r>
            <a:r>
              <a:rPr lang="uk-UA" sz="2300" dirty="0">
                <a:solidFill>
                  <a:srgbClr val="202124"/>
                </a:solidFill>
                <a:latin typeface="arial" panose="020B0604020202020204" pitchFamily="34" charset="0"/>
              </a:rPr>
              <a:t>Євро</a:t>
            </a:r>
            <a:r>
              <a:rPr lang="cs-CZ" sz="2300" dirty="0">
                <a:solidFill>
                  <a:srgbClr val="202124"/>
                </a:solidFill>
                <a:latin typeface="arial" panose="020B0604020202020204" pitchFamily="34" charset="0"/>
              </a:rPr>
              <a:t>)</a:t>
            </a:r>
          </a:p>
          <a:p>
            <a:pPr algn="l"/>
            <a:r>
              <a:rPr lang="uk-UA" sz="2300" b="1" dirty="0">
                <a:solidFill>
                  <a:srgbClr val="202124"/>
                </a:solidFill>
                <a:latin typeface="arial" panose="020B0604020202020204" pitchFamily="34" charset="0"/>
              </a:rPr>
              <a:t>Дата заснування</a:t>
            </a:r>
            <a:r>
              <a:rPr lang="uk-UA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uk-UA" sz="2300" dirty="0">
                <a:solidFill>
                  <a:srgbClr val="202124"/>
                </a:solidFill>
                <a:latin typeface="arial" panose="020B0604020202020204" pitchFamily="34" charset="0"/>
              </a:rPr>
              <a:t>1 січня 1993 року</a:t>
            </a:r>
          </a:p>
          <a:p>
            <a:pPr algn="l"/>
            <a:r>
              <a:rPr lang="uk-UA" sz="2300" b="1" dirty="0">
                <a:solidFill>
                  <a:srgbClr val="202124"/>
                </a:solidFill>
                <a:latin typeface="arial" panose="020B0604020202020204" pitchFamily="34" charset="0"/>
              </a:rPr>
              <a:t>Міжнародний телефонний код</a:t>
            </a:r>
            <a:r>
              <a:rPr lang="uk-UA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uk-UA" sz="2300" dirty="0">
                <a:solidFill>
                  <a:srgbClr val="202124"/>
                </a:solidFill>
                <a:latin typeface="arial" panose="020B0604020202020204" pitchFamily="34" charset="0"/>
              </a:rPr>
              <a:t>+420</a:t>
            </a:r>
            <a:endParaRPr lang="cs-CZ" sz="2300" dirty="0">
              <a:solidFill>
                <a:srgbClr val="202124"/>
              </a:solidFill>
              <a:latin typeface="arial" panose="020B0604020202020204" pitchFamily="34" charset="0"/>
            </a:endParaRPr>
          </a:p>
        </p:txBody>
      </p:sp>
      <p:pic>
        <p:nvPicPr>
          <p:cNvPr id="1026" name="Picture 2" descr="Střední Evropa / ČR a sousední státy">
            <a:extLst>
              <a:ext uri="{FF2B5EF4-FFF2-40B4-BE49-F238E27FC236}">
                <a16:creationId xmlns:a16="http://schemas.microsoft.com/office/drawing/2014/main" id="{FD72335D-03D2-F510-FEF3-8653E669CC8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38924" y="1997734"/>
            <a:ext cx="4291699" cy="345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ipsa 5">
            <a:extLst>
              <a:ext uri="{FF2B5EF4-FFF2-40B4-BE49-F238E27FC236}">
                <a16:creationId xmlns:a16="http://schemas.microsoft.com/office/drawing/2014/main" id="{83CDE2ED-7170-6BFD-0F29-0C03C143A600}"/>
              </a:ext>
            </a:extLst>
          </p:cNvPr>
          <p:cNvSpPr/>
          <p:nvPr/>
        </p:nvSpPr>
        <p:spPr>
          <a:xfrm>
            <a:off x="7943850" y="3429000"/>
            <a:ext cx="1743075" cy="1409700"/>
          </a:xfrm>
          <a:prstGeom prst="ellipse">
            <a:avLst/>
          </a:prstGeom>
          <a:noFill/>
          <a:ln w="28575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5792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Rectangle 2058">
            <a:extLst>
              <a:ext uri="{FF2B5EF4-FFF2-40B4-BE49-F238E27FC236}">
                <a16:creationId xmlns:a16="http://schemas.microsoft.com/office/drawing/2014/main" id="{2187E280-42CA-468F-B99D-39F20137B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2061" name="Picture 2060">
            <a:extLst>
              <a:ext uri="{FF2B5EF4-FFF2-40B4-BE49-F238E27FC236}">
                <a16:creationId xmlns:a16="http://schemas.microsoft.com/office/drawing/2014/main" id="{873368F2-4313-4207-8428-7D43FC6C4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848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cxnSp>
        <p:nvCxnSpPr>
          <p:cNvPr id="2063" name="Straight Connector 2062">
            <a:extLst>
              <a:ext uri="{FF2B5EF4-FFF2-40B4-BE49-F238E27FC236}">
                <a16:creationId xmlns:a16="http://schemas.microsoft.com/office/drawing/2014/main" id="{63992288-8A47-4BDE-A51E-47BF6AE7D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5" name="Straight Connector 2064">
            <a:extLst>
              <a:ext uri="{FF2B5EF4-FFF2-40B4-BE49-F238E27FC236}">
                <a16:creationId xmlns:a16="http://schemas.microsoft.com/office/drawing/2014/main" id="{A77DBBB2-9334-430C-A39B-D52FDB85A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067" name="Rectangle 2066">
            <a:extLst>
              <a:ext uri="{FF2B5EF4-FFF2-40B4-BE49-F238E27FC236}">
                <a16:creationId xmlns:a16="http://schemas.microsoft.com/office/drawing/2014/main" id="{16490B4C-588F-4EF5-B865-92A28CB058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974F020-C6B7-9C30-0590-EF3A58B64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6" y="804520"/>
            <a:ext cx="5467239" cy="104923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uk-UA" dirty="0"/>
              <a:t>Розвиток Чеської Республіки</a:t>
            </a:r>
            <a:r>
              <a:rPr lang="en-US" dirty="0"/>
              <a:t>	</a:t>
            </a:r>
          </a:p>
        </p:txBody>
      </p:sp>
      <p:cxnSp>
        <p:nvCxnSpPr>
          <p:cNvPr id="2069" name="Straight Connector 2068">
            <a:extLst>
              <a:ext uri="{FF2B5EF4-FFF2-40B4-BE49-F238E27FC236}">
                <a16:creationId xmlns:a16="http://schemas.microsoft.com/office/drawing/2014/main" id="{125A5C31-3024-4AB9-B7BD-60176A8EF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71" name="Rectangle 2070">
            <a:extLst>
              <a:ext uri="{FF2B5EF4-FFF2-40B4-BE49-F238E27FC236}">
                <a16:creationId xmlns:a16="http://schemas.microsoft.com/office/drawing/2014/main" id="{4AACD0B5-C860-46CA-B8D6-F5DF4AB6D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9945DEB-DDE4-090F-6C4C-996C407ADF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34696" y="2015732"/>
            <a:ext cx="5467239" cy="3450613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uk-UA" dirty="0"/>
              <a:t>Столиця - місто Прага</a:t>
            </a:r>
          </a:p>
          <a:p>
            <a:r>
              <a:rPr lang="uk-UA" dirty="0"/>
              <a:t>приблизно 1,5 млн жителів</a:t>
            </a:r>
          </a:p>
          <a:p>
            <a:r>
              <a:rPr lang="uk-UA" dirty="0"/>
              <a:t>Середня зарплата близько 1600 доларів США</a:t>
            </a:r>
          </a:p>
          <a:p>
            <a:r>
              <a:rPr lang="uk-UA" dirty="0"/>
              <a:t>Кількість безробітних приблизно 3,2%.</a:t>
            </a:r>
          </a:p>
          <a:p>
            <a:r>
              <a:rPr lang="uk-UA" dirty="0"/>
              <a:t>Відповідно до конституції Чеська Республіка є парламентською, демократичною правовою державою з ліберальним державним режимом і політичною системою, заснованою на вільній конкуренції політичних партій і рухів.</a:t>
            </a:r>
            <a:endParaRPr lang="cs-CZ" b="0" i="0" dirty="0">
              <a:solidFill>
                <a:srgbClr val="4D5156"/>
              </a:solidFill>
              <a:effectLst/>
              <a:latin typeface="Google Sans"/>
            </a:endParaRPr>
          </a:p>
          <a:p>
            <a:pPr marL="0"/>
            <a:endParaRPr lang="en-US" dirty="0"/>
          </a:p>
          <a:p>
            <a:pPr marL="0"/>
            <a:endParaRPr lang="en-US" dirty="0"/>
          </a:p>
          <a:p>
            <a:endParaRPr lang="en-US" dirty="0"/>
          </a:p>
        </p:txBody>
      </p:sp>
      <p:grpSp>
        <p:nvGrpSpPr>
          <p:cNvPr id="2073" name="Group 2072">
            <a:extLst>
              <a:ext uri="{FF2B5EF4-FFF2-40B4-BE49-F238E27FC236}">
                <a16:creationId xmlns:a16="http://schemas.microsoft.com/office/drawing/2014/main" id="{AE661D63-BAE4-4525-9162-48B84AB8C3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77388" y="482171"/>
            <a:ext cx="4074533" cy="5149101"/>
            <a:chOff x="7477388" y="482171"/>
            <a:chExt cx="4074533" cy="5149101"/>
          </a:xfrm>
        </p:grpSpPr>
        <p:sp>
          <p:nvSpPr>
            <p:cNvPr id="2074" name="Rectangle 2073">
              <a:extLst>
                <a:ext uri="{FF2B5EF4-FFF2-40B4-BE49-F238E27FC236}">
                  <a16:creationId xmlns:a16="http://schemas.microsoft.com/office/drawing/2014/main" id="{DF1FBE5E-68D8-4E81-B828-5B24453696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77388" y="482171"/>
              <a:ext cx="4074533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5" name="Rectangle 2074">
              <a:extLst>
                <a:ext uri="{FF2B5EF4-FFF2-40B4-BE49-F238E27FC236}">
                  <a16:creationId xmlns:a16="http://schemas.microsoft.com/office/drawing/2014/main" id="{8FE485E0-6BEC-40EC-9F32-73E795BCE3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47" y="812507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4" name="Picture 6" descr="Státní symboly ČR | Velvyslanectví České republiky v Bratislavě">
            <a:extLst>
              <a:ext uri="{FF2B5EF4-FFF2-40B4-BE49-F238E27FC236}">
                <a16:creationId xmlns:a16="http://schemas.microsoft.com/office/drawing/2014/main" id="{EC9E2313-07A4-E2B9-D2E5-6805DC824E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" b="642"/>
          <a:stretch/>
        </p:blipFill>
        <p:spPr bwMode="auto">
          <a:xfrm>
            <a:off x="8116373" y="1116344"/>
            <a:ext cx="2799103" cy="1850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tátní znak ČR - výroba na zakázku, prodej">
            <a:extLst>
              <a:ext uri="{FF2B5EF4-FFF2-40B4-BE49-F238E27FC236}">
                <a16:creationId xmlns:a16="http://schemas.microsoft.com/office/drawing/2014/main" id="{4A3A0054-F976-AF12-98AE-5519FF8C534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"/>
          <a:stretch/>
        </p:blipFill>
        <p:spPr bwMode="auto">
          <a:xfrm>
            <a:off x="8116373" y="3131726"/>
            <a:ext cx="2799103" cy="185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7" name="Picture 2076">
            <a:extLst>
              <a:ext uri="{FF2B5EF4-FFF2-40B4-BE49-F238E27FC236}">
                <a16:creationId xmlns:a16="http://schemas.microsoft.com/office/drawing/2014/main" id="{20A4402F-A877-416E-ABB0-84DE8AB9D7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848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cxnSp>
        <p:nvCxnSpPr>
          <p:cNvPr id="2079" name="Straight Connector 2078">
            <a:extLst>
              <a:ext uri="{FF2B5EF4-FFF2-40B4-BE49-F238E27FC236}">
                <a16:creationId xmlns:a16="http://schemas.microsoft.com/office/drawing/2014/main" id="{5A10ADFE-1672-42FC-95AB-A68CDCBD0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8413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44B4731-4D34-E586-5421-780B979AA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3298" y="804889"/>
            <a:ext cx="5566181" cy="1059305"/>
          </a:xfrm>
        </p:spPr>
        <p:txBody>
          <a:bodyPr/>
          <a:lstStyle/>
          <a:p>
            <a:r>
              <a:rPr lang="cs-CZ" dirty="0"/>
              <a:t>       </a:t>
            </a:r>
            <a:r>
              <a:rPr lang="uk-UA" dirty="0"/>
              <a:t>Характеристика Чеської Республіки</a:t>
            </a:r>
            <a:endParaRPr lang="cs-CZ" dirty="0"/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F148456D-AE90-7D9F-43B4-66149B71CC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56716" y="202518"/>
            <a:ext cx="5210263" cy="5780972"/>
          </a:xfrm>
        </p:spPr>
        <p:txBody>
          <a:bodyPr>
            <a:normAutofit fontScale="92500" lnSpcReduction="10000"/>
          </a:bodyPr>
          <a:lstStyle/>
          <a:p>
            <a:r>
              <a:rPr lang="uk-UA" sz="1800" dirty="0"/>
              <a:t>Чеська Республіка має гори майже на всіх кордонах своєї території</a:t>
            </a:r>
          </a:p>
          <a:p>
            <a:r>
              <a:rPr lang="uk-UA" sz="1800" dirty="0"/>
              <a:t>Близько 1/3 поверхні Чехії займають ліси</a:t>
            </a:r>
          </a:p>
          <a:p>
            <a:r>
              <a:rPr lang="uk-UA" sz="1800" dirty="0"/>
              <a:t>Основні річки: </a:t>
            </a:r>
            <a:r>
              <a:rPr lang="uk-UA" sz="1800" dirty="0" err="1"/>
              <a:t>Влтава</a:t>
            </a:r>
            <a:r>
              <a:rPr lang="uk-UA" sz="1800" dirty="0"/>
              <a:t>, Ельба, </a:t>
            </a:r>
            <a:r>
              <a:rPr lang="uk-UA" sz="1800" dirty="0" err="1"/>
              <a:t>Морава</a:t>
            </a:r>
            <a:r>
              <a:rPr lang="uk-UA" sz="1800" dirty="0"/>
              <a:t> і </a:t>
            </a:r>
            <a:r>
              <a:rPr lang="uk-UA" sz="1800" dirty="0" err="1"/>
              <a:t>Диє</a:t>
            </a:r>
            <a:r>
              <a:rPr lang="uk-UA" sz="1800" dirty="0"/>
              <a:t> (басейни Північного і Чорного морів)</a:t>
            </a:r>
          </a:p>
          <a:p>
            <a:r>
              <a:rPr lang="uk-UA" sz="1800" dirty="0"/>
              <a:t>Найвища гора Сніжка 1603 м (північ)</a:t>
            </a:r>
          </a:p>
          <a:p>
            <a:r>
              <a:rPr lang="uk-UA" sz="1800" dirty="0"/>
              <a:t>Найбільшими містами є Прага, Брно, </a:t>
            </a:r>
            <a:r>
              <a:rPr lang="uk-UA" sz="1800" dirty="0" err="1"/>
              <a:t>Острава</a:t>
            </a:r>
            <a:r>
              <a:rPr lang="uk-UA" sz="1800" dirty="0"/>
              <a:t>, </a:t>
            </a:r>
            <a:r>
              <a:rPr lang="uk-UA" sz="1800" dirty="0" err="1"/>
              <a:t>Плзень</a:t>
            </a:r>
            <a:r>
              <a:rPr lang="uk-UA" sz="1800" dirty="0"/>
              <a:t> та кілька інших агломерацій</a:t>
            </a:r>
          </a:p>
          <a:p>
            <a:r>
              <a:rPr lang="uk-UA" sz="1800" dirty="0"/>
              <a:t>Чехія не входила до складу Римської імперії</a:t>
            </a:r>
          </a:p>
          <a:p>
            <a:r>
              <a:rPr lang="uk-UA" sz="1800" dirty="0"/>
              <a:t>Чеське королівство було засновано після 1000 року нашої ери і поступово розширювалося, з 15 століття було частиною імперії Габсбургів, а потім Австро-Угорщини (до 1918 р.)</a:t>
            </a:r>
          </a:p>
          <a:p>
            <a:r>
              <a:rPr lang="uk-UA" sz="1800" dirty="0"/>
              <a:t>Чеська Республіка була створена в результаті розпаду Чехословацької Федеративної Республіки в 1992 році</a:t>
            </a:r>
            <a:endParaRPr lang="cs-CZ" sz="18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D4DA80E-D215-5976-8235-7A5A7B67371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163" y="2017343"/>
            <a:ext cx="5669865" cy="344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827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21F3FDA-D1CC-5DCC-F924-F48601E69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921" y="34957"/>
            <a:ext cx="9520157" cy="842936"/>
          </a:xfrm>
        </p:spPr>
        <p:txBody>
          <a:bodyPr/>
          <a:lstStyle/>
          <a:p>
            <a:r>
              <a:rPr lang="uk-UA" dirty="0"/>
              <a:t>Що відомо про Чехію у світі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24D8396-EBD9-B13D-B2EB-3C5A3431C5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34695" y="1207697"/>
            <a:ext cx="4608576" cy="4416725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Škoda Auto – </a:t>
            </a:r>
            <a:r>
              <a:rPr lang="uk-UA" dirty="0"/>
              <a:t>Млада-Болеслав</a:t>
            </a:r>
            <a:endParaRPr lang="cs-CZ" dirty="0"/>
          </a:p>
          <a:p>
            <a:r>
              <a:rPr lang="uk-UA" dirty="0"/>
              <a:t>Пиво</a:t>
            </a:r>
            <a:r>
              <a:rPr lang="cs-CZ" dirty="0"/>
              <a:t> </a:t>
            </a:r>
            <a:r>
              <a:rPr lang="uk-UA" dirty="0" err="1"/>
              <a:t>Плзень</a:t>
            </a:r>
            <a:r>
              <a:rPr lang="cs-CZ" dirty="0"/>
              <a:t> – Pilsner Urquel a </a:t>
            </a:r>
          </a:p>
          <a:p>
            <a:r>
              <a:rPr lang="uk-UA" dirty="0"/>
              <a:t>Пиво</a:t>
            </a:r>
            <a:r>
              <a:rPr lang="cs-CZ" dirty="0"/>
              <a:t> </a:t>
            </a:r>
            <a:r>
              <a:rPr lang="uk-UA" dirty="0"/>
              <a:t>Чеське </a:t>
            </a:r>
            <a:r>
              <a:rPr lang="uk-UA" dirty="0" err="1"/>
              <a:t>Будєйовіце</a:t>
            </a:r>
            <a:r>
              <a:rPr lang="uk-UA" dirty="0"/>
              <a:t> </a:t>
            </a:r>
            <a:r>
              <a:rPr lang="cs-CZ" dirty="0"/>
              <a:t>– Budvar</a:t>
            </a:r>
          </a:p>
          <a:p>
            <a:r>
              <a:rPr lang="uk-UA" dirty="0"/>
              <a:t>Скло та вироби з </a:t>
            </a:r>
            <a:r>
              <a:rPr lang="cs-CZ" dirty="0"/>
              <a:t>Bohemia Crystal</a:t>
            </a:r>
          </a:p>
          <a:p>
            <a:r>
              <a:rPr lang="uk-UA" dirty="0"/>
              <a:t>Вантажівки </a:t>
            </a:r>
            <a:r>
              <a:rPr lang="cs-CZ" dirty="0"/>
              <a:t>TATRA </a:t>
            </a:r>
            <a:r>
              <a:rPr lang="uk-UA" dirty="0" err="1"/>
              <a:t>Копрівніце</a:t>
            </a:r>
            <a:endParaRPr lang="cs-CZ" dirty="0"/>
          </a:p>
          <a:p>
            <a:r>
              <a:rPr lang="cs-CZ" dirty="0"/>
              <a:t>Plzeňské strojírny – </a:t>
            </a:r>
            <a:r>
              <a:rPr lang="uk-UA" dirty="0"/>
              <a:t>заводське виробництво </a:t>
            </a:r>
            <a:r>
              <a:rPr lang="cs-CZ" dirty="0"/>
              <a:t>- Škoda </a:t>
            </a:r>
            <a:r>
              <a:rPr lang="uk-UA" dirty="0" err="1"/>
              <a:t>Плзень</a:t>
            </a:r>
            <a:r>
              <a:rPr lang="cs-CZ" dirty="0"/>
              <a:t> </a:t>
            </a:r>
          </a:p>
          <a:p>
            <a:r>
              <a:rPr lang="uk-UA" dirty="0"/>
              <a:t>Зброярня</a:t>
            </a:r>
            <a:r>
              <a:rPr lang="cs-CZ" dirty="0"/>
              <a:t> </a:t>
            </a:r>
            <a:r>
              <a:rPr lang="uk-UA" dirty="0"/>
              <a:t>Брно</a:t>
            </a:r>
            <a:r>
              <a:rPr lang="cs-CZ" dirty="0"/>
              <a:t>  - BREN</a:t>
            </a:r>
          </a:p>
          <a:p>
            <a:r>
              <a:rPr lang="uk-UA" dirty="0"/>
              <a:t>Взуття</a:t>
            </a:r>
            <a:r>
              <a:rPr lang="cs-CZ" dirty="0"/>
              <a:t> Baťa - </a:t>
            </a:r>
            <a:r>
              <a:rPr lang="uk-UA" dirty="0" err="1"/>
              <a:t>Злін</a:t>
            </a:r>
            <a:endParaRPr lang="cs-CZ" dirty="0"/>
          </a:p>
          <a:p>
            <a:r>
              <a:rPr lang="uk-UA" dirty="0"/>
              <a:t>Порцеляна</a:t>
            </a:r>
            <a:r>
              <a:rPr lang="cs-CZ" dirty="0"/>
              <a:t> – Thun – </a:t>
            </a:r>
            <a:r>
              <a:rPr lang="uk-UA" dirty="0"/>
              <a:t>Карлові Вари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6" name="Označba mesta vsebine 5">
            <a:extLst>
              <a:ext uri="{FF2B5EF4-FFF2-40B4-BE49-F238E27FC236}">
                <a16:creationId xmlns:a16="http://schemas.microsoft.com/office/drawing/2014/main" id="{0D8F890C-B103-7C13-B58B-84E23518559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4588" y="3870555"/>
            <a:ext cx="4603750" cy="2219243"/>
          </a:xfrm>
        </p:spPr>
      </p:pic>
      <p:pic>
        <p:nvPicPr>
          <p:cNvPr id="4098" name="Picture 2" descr="Budějovický Budvar (podnik) – Wikipedie">
            <a:extLst>
              <a:ext uri="{FF2B5EF4-FFF2-40B4-BE49-F238E27FC236}">
                <a16:creationId xmlns:a16="http://schemas.microsoft.com/office/drawing/2014/main" id="{5277ECF6-E774-CB90-704D-95A71D5A1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7044" y="824078"/>
            <a:ext cx="1913492" cy="191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kleněná váza 19,5cm - křišťálové sklo Bohemia Crystal - Sklo &amp; Bižuterie CZ">
            <a:extLst>
              <a:ext uri="{FF2B5EF4-FFF2-40B4-BE49-F238E27FC236}">
                <a16:creationId xmlns:a16="http://schemas.microsoft.com/office/drawing/2014/main" id="{75FC97DB-1ECE-A567-AE82-E4750C0DB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05241" y="254657"/>
            <a:ext cx="2087064" cy="278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Tomáš Baťa - Blog">
            <a:extLst>
              <a:ext uri="{FF2B5EF4-FFF2-40B4-BE49-F238E27FC236}">
                <a16:creationId xmlns:a16="http://schemas.microsoft.com/office/drawing/2014/main" id="{B5FC8B3A-90B0-E7D0-4877-75813BCA6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52110" y="3233738"/>
            <a:ext cx="30289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lzeňský Prazdroj v originálních sklenicích">
            <a:extLst>
              <a:ext uri="{FF2B5EF4-FFF2-40B4-BE49-F238E27FC236}">
                <a16:creationId xmlns:a16="http://schemas.microsoft.com/office/drawing/2014/main" id="{3A4EEBFE-891A-900D-E499-8B228CA21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388" y="2804434"/>
            <a:ext cx="1905000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029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937B73A-84C4-27F1-B1E7-12B1F8873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8766" y="423889"/>
            <a:ext cx="9520157" cy="1059305"/>
          </a:xfrm>
        </p:spPr>
        <p:txBody>
          <a:bodyPr/>
          <a:lstStyle/>
          <a:p>
            <a:r>
              <a:rPr lang="ru-RU" dirty="0"/>
              <a:t>Прага – </a:t>
            </a:r>
            <a:r>
              <a:rPr lang="uk-UA" dirty="0"/>
              <a:t>столиця</a:t>
            </a:r>
            <a:r>
              <a:rPr lang="ru-RU" dirty="0"/>
              <a:t> і центр </a:t>
            </a:r>
            <a:r>
              <a:rPr lang="uk-UA" dirty="0"/>
              <a:t>міста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74B6E0D-2233-B8DF-77E4-9C7666523E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38766" y="1848953"/>
            <a:ext cx="4608576" cy="3438144"/>
          </a:xfrm>
        </p:spPr>
        <p:txBody>
          <a:bodyPr>
            <a:normAutofit fontScale="85000" lnSpcReduction="10000"/>
          </a:bodyPr>
          <a:lstStyle/>
          <a:p>
            <a:r>
              <a:rPr lang="uk-UA" dirty="0"/>
              <a:t>Існує приблизно з 300 року до нашої ери</a:t>
            </a:r>
          </a:p>
          <a:p>
            <a:r>
              <a:rPr lang="uk-UA" dirty="0"/>
              <a:t>Населення приблизно 1 500 000</a:t>
            </a:r>
          </a:p>
          <a:p>
            <a:r>
              <a:rPr lang="uk-UA" dirty="0"/>
              <a:t>Населення 80% - це чехи</a:t>
            </a:r>
          </a:p>
          <a:p>
            <a:r>
              <a:rPr lang="uk-UA" dirty="0"/>
              <a:t>Найбільш швидкозростаючий регіон</a:t>
            </a:r>
          </a:p>
          <a:p>
            <a:r>
              <a:rPr lang="uk-UA" dirty="0"/>
              <a:t>Тут є пам’ятники, університети, бібліотеки, аеропорти та сполучення з Європою</a:t>
            </a:r>
          </a:p>
          <a:p>
            <a:r>
              <a:rPr lang="uk-UA" dirty="0"/>
              <a:t>Найбільша кількість іммігрантів</a:t>
            </a:r>
            <a:endParaRPr lang="cs-CZ" dirty="0"/>
          </a:p>
        </p:txBody>
      </p:sp>
      <p:pic>
        <p:nvPicPr>
          <p:cNvPr id="5122" name="Picture 2" descr="Mapa Prahy pěší turistika: pěší výlety a pěší trasy z Prahy">
            <a:extLst>
              <a:ext uri="{FF2B5EF4-FFF2-40B4-BE49-F238E27FC236}">
                <a16:creationId xmlns:a16="http://schemas.microsoft.com/office/drawing/2014/main" id="{0CECEAC6-F81E-2B7E-07E4-ABD600DF3A3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9675" y="1581150"/>
            <a:ext cx="5200241" cy="395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36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>
            <a:extLst>
              <a:ext uri="{FF2B5EF4-FFF2-40B4-BE49-F238E27FC236}">
                <a16:creationId xmlns:a16="http://schemas.microsoft.com/office/drawing/2014/main" id="{613CC937-34B4-0497-41B2-744BD7ACA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6" y="808337"/>
            <a:ext cx="3296718" cy="643281"/>
          </a:xfrm>
        </p:spPr>
        <p:txBody>
          <a:bodyPr/>
          <a:lstStyle/>
          <a:p>
            <a:r>
              <a:rPr lang="uk-UA" dirty="0"/>
              <a:t>Прага на фото</a:t>
            </a:r>
            <a:endParaRPr lang="cs-CZ" dirty="0"/>
          </a:p>
        </p:txBody>
      </p:sp>
      <p:pic>
        <p:nvPicPr>
          <p:cNvPr id="6146" name="Picture 2" descr="Chystáte se do Prahy? Pořiďte si Prague Visitor Pass! – Kudy z nudy">
            <a:extLst>
              <a:ext uri="{FF2B5EF4-FFF2-40B4-BE49-F238E27FC236}">
                <a16:creationId xmlns:a16="http://schemas.microsoft.com/office/drawing/2014/main" id="{B93CC013-C4FD-F940-EB22-1ADA38CE2BE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069" y="1569244"/>
            <a:ext cx="3296718" cy="2469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o takhle rozdělit hlavní město? Měšťáci si budou žít v Malé Praze a ti  ostatní ve Velké | Hospodářské noviny (HN.cz)">
            <a:extLst>
              <a:ext uri="{FF2B5EF4-FFF2-40B4-BE49-F238E27FC236}">
                <a16:creationId xmlns:a16="http://schemas.microsoft.com/office/drawing/2014/main" id="{26777382-8C55-E679-0C96-E347FA328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1709" y="426717"/>
            <a:ext cx="4612072" cy="258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Praha sa má zmeniť: Hlavné mesto Česka čakajú veľké stavebné projekty |  Nový Čas">
            <a:extLst>
              <a:ext uri="{FF2B5EF4-FFF2-40B4-BE49-F238E27FC236}">
                <a16:creationId xmlns:a16="http://schemas.microsoft.com/office/drawing/2014/main" id="{73BCA821-07CA-1D17-9E9C-9822A2001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6739" y="3705225"/>
            <a:ext cx="3878036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Praha reaguje na uvolňování mimořádných opatření, od dnešního dne prodlouží  provoz metra, lanovky na Petřín a posílí noční tramvaje v pátek a v sobotu  | Pražská integrovaná doprava">
            <a:extLst>
              <a:ext uri="{FF2B5EF4-FFF2-40B4-BE49-F238E27FC236}">
                <a16:creationId xmlns:a16="http://schemas.microsoft.com/office/drawing/2014/main" id="{EE5DB407-FCCE-7108-753C-11348C4DB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29725" y="1988393"/>
            <a:ext cx="2834481" cy="2106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Vaclav Havel Airport Prague - Terminals, getting from the Airport">
            <a:extLst>
              <a:ext uri="{FF2B5EF4-FFF2-40B4-BE49-F238E27FC236}">
                <a16:creationId xmlns:a16="http://schemas.microsoft.com/office/drawing/2014/main" id="{2754D6E1-C4D0-B0A5-2F06-F3CB120AB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4935" y="3705225"/>
            <a:ext cx="3649203" cy="219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178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77B02C4-9B16-8325-1E5B-6C9C3C278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5" y="804890"/>
            <a:ext cx="9520157" cy="670228"/>
          </a:xfrm>
        </p:spPr>
        <p:txBody>
          <a:bodyPr/>
          <a:lstStyle/>
          <a:p>
            <a:r>
              <a:rPr lang="uk-UA" b="1" dirty="0"/>
              <a:t>Чеський технічний університет у Празі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E6956C88-AA27-283A-5849-06D2067923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4025" y="1752600"/>
            <a:ext cx="5689246" cy="3696422"/>
          </a:xfrm>
        </p:spPr>
        <p:txBody>
          <a:bodyPr>
            <a:normAutofit fontScale="92500" lnSpcReduction="20000"/>
          </a:bodyPr>
          <a:lstStyle/>
          <a:p>
            <a:r>
              <a:rPr lang="uk-UA" dirty="0"/>
              <a:t>Це наш найстаріший технічний університет, заснований дворянством у 1707 році в Празі</a:t>
            </a:r>
          </a:p>
          <a:p>
            <a:r>
              <a:rPr lang="uk-UA" dirty="0"/>
              <a:t>Він має 8 факультетів та ще 6 професійних інститутів</a:t>
            </a:r>
          </a:p>
          <a:p>
            <a:r>
              <a:rPr lang="uk-UA" dirty="0"/>
              <a:t>Тут навчається близько 22 000 студентів (приблизно 3 500 з-за кордону)</a:t>
            </a:r>
          </a:p>
          <a:p>
            <a:r>
              <a:rPr lang="uk-UA" dirty="0"/>
              <a:t>94 навчальні програми (34 для бакалавра, 49 для магістра, 14 для доктора філософії)</a:t>
            </a:r>
          </a:p>
          <a:p>
            <a:r>
              <a:rPr lang="uk-UA" dirty="0"/>
              <a:t>Він пов'язаний з 300 партнерськими університетами та інститутами в світі</a:t>
            </a:r>
          </a:p>
        </p:txBody>
      </p:sp>
      <p:pic>
        <p:nvPicPr>
          <p:cNvPr id="7170" name="Picture 2" descr="Studentský život - FA ČVUT">
            <a:extLst>
              <a:ext uri="{FF2B5EF4-FFF2-40B4-BE49-F238E27FC236}">
                <a16:creationId xmlns:a16="http://schemas.microsoft.com/office/drawing/2014/main" id="{00EB1C3E-A64E-EFE6-445A-7B8F83F8E05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9963" y="1597494"/>
            <a:ext cx="4628012" cy="240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České vysoké učení technické v Praze – Wikipedie">
            <a:extLst>
              <a:ext uri="{FF2B5EF4-FFF2-40B4-BE49-F238E27FC236}">
                <a16:creationId xmlns:a16="http://schemas.microsoft.com/office/drawing/2014/main" id="{1748D7DD-D6B9-D575-29DE-19367B428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0416" y="4219575"/>
            <a:ext cx="3504436" cy="1708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550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B56CED6-ACD4-43B1-BE53-1B579E8C6E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B451061-F85B-40DB-92DA-1FD61C70C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848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1F836F1-51D4-4090-8E0D-97877F036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DE33292-50BA-4AED-A315-7A6ADB4B1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33463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58A4B56A-28BF-494A-B9A0-7212483E8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A5EE248-87D5-4C83-A97D-C1754B546D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5" name="Naslov 4">
            <a:extLst>
              <a:ext uri="{FF2B5EF4-FFF2-40B4-BE49-F238E27FC236}">
                <a16:creationId xmlns:a16="http://schemas.microsoft.com/office/drawing/2014/main" id="{F796CD0D-C3CF-DE26-DAD9-18A32151E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526" y="962902"/>
            <a:ext cx="4547153" cy="2380828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uk-UA" sz="2600" dirty="0"/>
              <a:t>Інститут вищих досліджень імені </a:t>
            </a:r>
            <a:r>
              <a:rPr lang="ru-RU" sz="2600" dirty="0"/>
              <a:t>Масарика </a:t>
            </a:r>
            <a:r>
              <a:rPr lang="uk-UA" sz="2600" dirty="0"/>
              <a:t>розташований у Празі </a:t>
            </a:r>
            <a:r>
              <a:rPr lang="ru-RU" sz="2600" dirty="0"/>
              <a:t>6 і є </a:t>
            </a:r>
            <a:r>
              <a:rPr lang="uk-UA" sz="2600" dirty="0"/>
              <a:t>частиною</a:t>
            </a:r>
            <a:r>
              <a:rPr lang="ru-RU" sz="2600" dirty="0"/>
              <a:t> Кампусу </a:t>
            </a:r>
            <a:r>
              <a:rPr lang="en-US" sz="2600" dirty="0"/>
              <a:t>ČVUT</a:t>
            </a:r>
            <a:r>
              <a:rPr lang="ru-RU" sz="2600" dirty="0"/>
              <a:t> - </a:t>
            </a:r>
            <a:r>
              <a:rPr lang="uk-UA" sz="2600" dirty="0"/>
              <a:t>Технічного університету в Празі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D73BF24-D1F3-4181-8C60-4EA9D4CED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75829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9" name="Označba mesta vsebine 8">
            <a:extLst>
              <a:ext uri="{FF2B5EF4-FFF2-40B4-BE49-F238E27FC236}">
                <a16:creationId xmlns:a16="http://schemas.microsoft.com/office/drawing/2014/main" id="{C7A84685-978D-A6CC-E154-4B5AED09D3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991" t="9858" r="3615"/>
          <a:stretch/>
        </p:blipFill>
        <p:spPr>
          <a:xfrm>
            <a:off x="6269323" y="694240"/>
            <a:ext cx="5282057" cy="506643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A52E10F-3348-4997-8FD3-E6389D5621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848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D381074-0101-41BB-98A9-EE3DC457C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značba mesta besedila 6">
            <a:extLst>
              <a:ext uri="{FF2B5EF4-FFF2-40B4-BE49-F238E27FC236}">
                <a16:creationId xmlns:a16="http://schemas.microsoft.com/office/drawing/2014/main" id="{E11F6B08-9B7F-C985-BDB0-FD69FAA220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52422" y="3507659"/>
            <a:ext cx="4783779" cy="2439010"/>
          </a:xfrm>
        </p:spPr>
        <p:txBody>
          <a:bodyPr>
            <a:normAutofit lnSpcReduction="10000"/>
          </a:bodyPr>
          <a:lstStyle/>
          <a:p>
            <a:r>
              <a:rPr lang="uk-UA" dirty="0"/>
              <a:t>Праворуч – зображення університетського містечка</a:t>
            </a:r>
          </a:p>
          <a:p>
            <a:r>
              <a:rPr lang="uk-UA" dirty="0"/>
              <a:t>(витяг з карти</a:t>
            </a:r>
            <a:r>
              <a:rPr lang="ru-RU" dirty="0"/>
              <a:t> Праги 6)</a:t>
            </a:r>
          </a:p>
          <a:p>
            <a:r>
              <a:rPr lang="uk-UA" dirty="0"/>
              <a:t>розташування</a:t>
            </a:r>
            <a:r>
              <a:rPr lang="ru-RU" dirty="0"/>
              <a:t> MUVS (</a:t>
            </a:r>
            <a:r>
              <a:rPr lang="uk-UA" dirty="0"/>
              <a:t>блакитним кольором виділено</a:t>
            </a:r>
            <a:r>
              <a:rPr lang="ru-RU" dirty="0"/>
              <a:t>)</a:t>
            </a:r>
          </a:p>
          <a:p>
            <a:r>
              <a:rPr lang="ru-RU" dirty="0"/>
              <a:t>та ректорат </a:t>
            </a:r>
            <a:r>
              <a:rPr lang="en-US" sz="1600" dirty="0"/>
              <a:t>ČVUT</a:t>
            </a:r>
            <a:r>
              <a:rPr lang="ru-RU" dirty="0"/>
              <a:t> (</a:t>
            </a:r>
            <a:r>
              <a:rPr lang="uk-UA" dirty="0"/>
              <a:t>червоним кольором виділено</a:t>
            </a:r>
            <a:r>
              <a:rPr lang="ru-RU" dirty="0"/>
              <a:t>)</a:t>
            </a:r>
            <a:endParaRPr lang="cs-CZ" dirty="0"/>
          </a:p>
        </p:txBody>
      </p:sp>
      <p:sp>
        <p:nvSpPr>
          <p:cNvPr id="10" name="Elipsa 9">
            <a:extLst>
              <a:ext uri="{FF2B5EF4-FFF2-40B4-BE49-F238E27FC236}">
                <a16:creationId xmlns:a16="http://schemas.microsoft.com/office/drawing/2014/main" id="{F29A1B9C-4573-196B-6F07-D876D483ABAE}"/>
              </a:ext>
            </a:extLst>
          </p:cNvPr>
          <p:cNvSpPr/>
          <p:nvPr/>
        </p:nvSpPr>
        <p:spPr>
          <a:xfrm>
            <a:off x="6372225" y="3990975"/>
            <a:ext cx="714375" cy="762000"/>
          </a:xfrm>
          <a:prstGeom prst="ellipse">
            <a:avLst/>
          </a:prstGeom>
          <a:noFill/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Elipsa 10">
            <a:extLst>
              <a:ext uri="{FF2B5EF4-FFF2-40B4-BE49-F238E27FC236}">
                <a16:creationId xmlns:a16="http://schemas.microsoft.com/office/drawing/2014/main" id="{B408D381-CEE8-E329-00B1-794831002DBE}"/>
              </a:ext>
            </a:extLst>
          </p:cNvPr>
          <p:cNvSpPr/>
          <p:nvPr/>
        </p:nvSpPr>
        <p:spPr>
          <a:xfrm>
            <a:off x="10349170" y="3343729"/>
            <a:ext cx="714375" cy="647246"/>
          </a:xfrm>
          <a:prstGeom prst="ellipse">
            <a:avLst/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8449335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ja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Gallery">
      <a:majorFont>
        <a:latin typeface="Palatino Linotype" panose="020405020505050303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AC464412-510E-4F2B-8947-A0DDBD02899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TM10001114[[fn=Galerija]]</Template>
  <TotalTime>1533</TotalTime>
  <Words>631</Words>
  <Application>Microsoft Office PowerPoint</Application>
  <PresentationFormat>Широкоэкранный</PresentationFormat>
  <Paragraphs>76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Arial</vt:lpstr>
      <vt:lpstr>Google Sans</vt:lpstr>
      <vt:lpstr>Palatino Linotype</vt:lpstr>
      <vt:lpstr>Times New Roman</vt:lpstr>
      <vt:lpstr>Wingdings</vt:lpstr>
      <vt:lpstr>Galerija</vt:lpstr>
      <vt:lpstr>Вступ – Чеська Республіка, столиця Прага, Чеський технічний університет та Інститут вищих досліджень імені Масарика в Празі</vt:lpstr>
      <vt:lpstr>Чеська Республіка (раніше Чехословаччина) є частиною Центральної Європи</vt:lpstr>
      <vt:lpstr>Розвиток Чеської Республіки </vt:lpstr>
      <vt:lpstr>       Характеристика Чеської Республіки</vt:lpstr>
      <vt:lpstr>Що відомо про Чехію у світі</vt:lpstr>
      <vt:lpstr>Прага – столиця і центр міста</vt:lpstr>
      <vt:lpstr>Прага на фото</vt:lpstr>
      <vt:lpstr>Чеський технічний університет у Празі</vt:lpstr>
      <vt:lpstr>Інститут вищих досліджень імені Масарика розташований у Празі 6 і є частиною Кампусу ČVUT - Технічного університету в Празі</vt:lpstr>
      <vt:lpstr>Інститут вищих досліджень імені Масарика ЧТУ в Празі один із інститутів Технічного університету і відповідає за економічну, педагогічну та мовну освіту</vt:lpstr>
      <vt:lpstr>Міжнародна співпраця Інститут вищих досліджень імені Масарика ЧТУ в Празі </vt:lpstr>
      <vt:lpstr>Співпраця Чехії з Україною та Інституту вищих досліджень імені Масарика ЧТУ в Празі з університетами в Україні</vt:lpstr>
      <vt:lpstr>Дякуємо за увагу та сподіваємось на співпрацю з вами 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– Česká republika, hlavní město Praha, České vysoké učení technické a Masarykův ústav vyšších studií v Praze</dc:title>
  <dc:creator>Pondelicek, Michael</dc:creator>
  <cp:lastModifiedBy>Тетяна Вікторівна Давидюк</cp:lastModifiedBy>
  <cp:revision>15</cp:revision>
  <dcterms:created xsi:type="dcterms:W3CDTF">2023-08-09T15:38:23Z</dcterms:created>
  <dcterms:modified xsi:type="dcterms:W3CDTF">2024-09-20T12:38:53Z</dcterms:modified>
</cp:coreProperties>
</file>